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9753600" cx="13004800"/>
  <p:notesSz cx="6858000" cy="9144000"/>
  <p:embeddedFontLst>
    <p:embeddedFont>
      <p:font typeface="Helvetica Neue"/>
      <p:regular r:id="rId67"/>
      <p:bold r:id="rId68"/>
      <p:italic r:id="rId69"/>
      <p:boldItalic r:id="rId70"/>
    </p:embeddedFont>
    <p:embeddedFont>
      <p:font typeface="Helvetica Neue Ligh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C933E8-DC74-4D7D-9E5B-1C99BE9F5A64}">
  <a:tblStyle styleId="{5FC933E8-DC74-4D7D-9E5B-1C99BE9F5A64}" styleName="Table_0">
    <a:wholeTbl>
      <a:tcTxStyle b="off" i="off">
        <a:font>
          <a:latin typeface="Helvetica Light"/>
          <a:ea typeface="Helvetica Light"/>
          <a:cs typeface="Helvetica Light"/>
        </a:font>
        <a:srgbClr val="000000"/>
      </a:tcTxStyle>
      <a:tcStyle>
        <a:tcBdr>
          <a:left>
            <a:ln cap="flat" cmpd="sng" w="12700">
              <a:solidFill>
                <a:srgbClr val="B8B8B8"/>
              </a:solidFill>
              <a:prstDash val="solid"/>
              <a:round/>
              <a:headEnd len="sm" w="sm" type="none"/>
              <a:tailEnd len="sm" w="sm" type="none"/>
            </a:ln>
          </a:left>
          <a:right>
            <a:ln cap="flat" cmpd="sng" w="12700">
              <a:solidFill>
                <a:srgbClr val="B8B8B8"/>
              </a:solidFill>
              <a:prstDash val="solid"/>
              <a:round/>
              <a:headEnd len="sm" w="sm" type="none"/>
              <a:tailEnd len="sm" w="sm" type="none"/>
            </a:ln>
          </a:right>
          <a:top>
            <a:ln cap="flat" cmpd="sng" w="12700">
              <a:solidFill>
                <a:srgbClr val="B8B8B8"/>
              </a:solidFill>
              <a:prstDash val="solid"/>
              <a:round/>
              <a:headEnd len="sm" w="sm" type="none"/>
              <a:tailEnd len="sm" w="sm" type="none"/>
            </a:ln>
          </a:top>
          <a:bottom>
            <a:ln cap="flat" cmpd="sng" w="12700">
              <a:solidFill>
                <a:srgbClr val="B8B8B8"/>
              </a:solidFill>
              <a:prstDash val="solid"/>
              <a:round/>
              <a:headEnd len="sm" w="sm" type="none"/>
              <a:tailEnd len="sm" w="sm" type="none"/>
            </a:ln>
          </a:bottom>
          <a:insideH>
            <a:ln cap="flat" cmpd="sng" w="12700">
              <a:solidFill>
                <a:srgbClr val="B8B8B8"/>
              </a:solidFill>
              <a:prstDash val="solid"/>
              <a:round/>
              <a:headEnd len="sm" w="sm" type="none"/>
              <a:tailEnd len="sm" w="sm" type="none"/>
            </a:ln>
          </a:insideH>
          <a:insideV>
            <a:ln cap="flat" cmpd="sng" w="12700">
              <a:solidFill>
                <a:srgbClr val="B8B8B8"/>
              </a:solidFill>
              <a:prstDash val="solid"/>
              <a:round/>
              <a:headEnd len="sm" w="sm" type="none"/>
              <a:tailEnd len="sm" w="sm" type="none"/>
            </a:ln>
          </a:insideV>
        </a:tcBdr>
        <a:fill>
          <a:solidFill>
            <a:srgbClr val="EBEBEB"/>
          </a:solidFill>
        </a:fill>
      </a:tcStyle>
    </a:wholeTbl>
    <a:band1H>
      <a:tcTxStyle/>
    </a:band1H>
    <a:band2H>
      <a:tcTxStyle b="off" i="off"/>
      <a:tcStyle>
        <a:fill>
          <a:solidFill>
            <a:srgbClr val="E1E0DA"/>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606060"/>
              </a:solidFill>
              <a:prstDash val="solid"/>
              <a:round/>
              <a:headEnd len="sm" w="sm" type="none"/>
              <a:tailEnd len="sm" w="sm" type="none"/>
            </a:ln>
          </a:left>
          <a:right>
            <a:ln cap="flat" cmpd="sng" w="12700">
              <a:solidFill>
                <a:srgbClr val="606060"/>
              </a:solidFill>
              <a:prstDash val="solid"/>
              <a:round/>
              <a:headEnd len="sm" w="sm" type="none"/>
              <a:tailEnd len="sm" w="sm" type="none"/>
            </a:ln>
          </a:right>
          <a:top>
            <a:ln cap="flat" cmpd="sng" w="12700">
              <a:solidFill>
                <a:srgbClr val="606060"/>
              </a:solidFill>
              <a:prstDash val="solid"/>
              <a:round/>
              <a:headEnd len="sm" w="sm" type="none"/>
              <a:tailEnd len="sm" w="sm" type="none"/>
            </a:ln>
          </a:top>
          <a:bottom>
            <a:ln cap="flat" cmpd="sng" w="12700">
              <a:solidFill>
                <a:srgbClr val="606060"/>
              </a:solidFill>
              <a:prstDash val="solid"/>
              <a:round/>
              <a:headEnd len="sm" w="sm" type="none"/>
              <a:tailEnd len="sm" w="sm" type="none"/>
            </a:ln>
          </a:bottom>
          <a:insideH>
            <a:ln cap="flat" cmpd="sng" w="12700">
              <a:solidFill>
                <a:srgbClr val="606060"/>
              </a:solidFill>
              <a:prstDash val="solid"/>
              <a:round/>
              <a:headEnd len="sm" w="sm" type="none"/>
              <a:tailEnd len="sm" w="sm" type="none"/>
            </a:ln>
          </a:insideH>
          <a:insideV>
            <a:ln cap="flat" cmpd="sng" w="12700">
              <a:solidFill>
                <a:srgbClr val="606060"/>
              </a:solidFill>
              <a:prstDash val="solid"/>
              <a:round/>
              <a:headEnd len="sm" w="sm" type="none"/>
              <a:tailEnd len="sm" w="sm" type="none"/>
            </a:ln>
          </a:insideV>
        </a:tcBdr>
        <a:fill>
          <a:solidFill>
            <a:srgbClr val="5AC831"/>
          </a:solidFill>
        </a:fill>
      </a:tcStyle>
    </a:firstCol>
    <a:lastRow>
      <a:tcTxStyle b="off" i="off">
        <a:font>
          <a:latin typeface="Helvetica Light"/>
          <a:ea typeface="Helvetica Light"/>
          <a:cs typeface="Helvetica Light"/>
        </a:font>
        <a:srgbClr val="000000"/>
      </a:tcTxStyle>
      <a:tcStyle>
        <a:tcBdr>
          <a:left>
            <a:ln cap="flat" cmpd="sng" w="12700">
              <a:solidFill>
                <a:srgbClr val="B8B8B8"/>
              </a:solidFill>
              <a:prstDash val="solid"/>
              <a:round/>
              <a:headEnd len="sm" w="sm" type="none"/>
              <a:tailEnd len="sm" w="sm" type="none"/>
            </a:ln>
          </a:left>
          <a:right>
            <a:ln cap="flat" cmpd="sng" w="12700">
              <a:solidFill>
                <a:srgbClr val="B8B8B8"/>
              </a:solidFill>
              <a:prstDash val="solid"/>
              <a:round/>
              <a:headEnd len="sm" w="sm" type="none"/>
              <a:tailEnd len="sm" w="sm" type="none"/>
            </a:ln>
          </a:right>
          <a:top>
            <a:ln cap="flat" cmpd="sng" w="25400">
              <a:solidFill>
                <a:srgbClr val="606060"/>
              </a:solidFill>
              <a:prstDash val="solid"/>
              <a:round/>
              <a:headEnd len="sm" w="sm" type="none"/>
              <a:tailEnd len="sm" w="sm" type="none"/>
            </a:ln>
          </a:top>
          <a:bottom>
            <a:ln cap="flat" cmpd="sng" w="12700">
              <a:solidFill>
                <a:srgbClr val="606060"/>
              </a:solidFill>
              <a:prstDash val="solid"/>
              <a:round/>
              <a:headEnd len="sm" w="sm" type="none"/>
              <a:tailEnd len="sm" w="sm" type="none"/>
            </a:ln>
          </a:bottom>
          <a:insideH>
            <a:ln cap="flat" cmpd="sng" w="12700">
              <a:solidFill>
                <a:srgbClr val="B8B8B8"/>
              </a:solidFill>
              <a:prstDash val="solid"/>
              <a:round/>
              <a:headEnd len="sm" w="sm" type="none"/>
              <a:tailEnd len="sm" w="sm" type="none"/>
            </a:ln>
          </a:insideH>
          <a:insideV>
            <a:ln cap="flat" cmpd="sng" w="12700">
              <a:solidFill>
                <a:srgbClr val="B8B8B8"/>
              </a:solidFill>
              <a:prstDash val="solid"/>
              <a:round/>
              <a:headEnd len="sm" w="sm" type="none"/>
              <a:tailEnd len="sm" w="sm" type="none"/>
            </a:ln>
          </a:insideV>
        </a:tcBdr>
        <a:fill>
          <a:solidFill>
            <a:srgbClr val="EBEBEB"/>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606060"/>
              </a:solidFill>
              <a:prstDash val="solid"/>
              <a:round/>
              <a:headEnd len="sm" w="sm" type="none"/>
              <a:tailEnd len="sm" w="sm" type="none"/>
            </a:ln>
          </a:left>
          <a:right>
            <a:ln cap="flat" cmpd="sng" w="12700">
              <a:solidFill>
                <a:srgbClr val="606060"/>
              </a:solidFill>
              <a:prstDash val="solid"/>
              <a:round/>
              <a:headEnd len="sm" w="sm" type="none"/>
              <a:tailEnd len="sm" w="sm" type="none"/>
            </a:ln>
          </a:right>
          <a:top>
            <a:ln cap="flat" cmpd="sng" w="12700">
              <a:solidFill>
                <a:srgbClr val="606060"/>
              </a:solidFill>
              <a:prstDash val="solid"/>
              <a:round/>
              <a:headEnd len="sm" w="sm" type="none"/>
              <a:tailEnd len="sm" w="sm" type="none"/>
            </a:ln>
          </a:top>
          <a:bottom>
            <a:ln cap="flat" cmpd="sng" w="12700">
              <a:solidFill>
                <a:srgbClr val="606060"/>
              </a:solidFill>
              <a:prstDash val="solid"/>
              <a:round/>
              <a:headEnd len="sm" w="sm" type="none"/>
              <a:tailEnd len="sm" w="sm" type="none"/>
            </a:ln>
          </a:bottom>
          <a:insideH>
            <a:ln cap="flat" cmpd="sng" w="12700">
              <a:solidFill>
                <a:srgbClr val="606060"/>
              </a:solidFill>
              <a:prstDash val="solid"/>
              <a:round/>
              <a:headEnd len="sm" w="sm" type="none"/>
              <a:tailEnd len="sm" w="sm" type="none"/>
            </a:ln>
          </a:insideH>
          <a:insideV>
            <a:ln cap="flat" cmpd="sng" w="12700">
              <a:solidFill>
                <a:srgbClr val="606060"/>
              </a:solidFill>
              <a:prstDash val="solid"/>
              <a:round/>
              <a:headEnd len="sm" w="sm" type="none"/>
              <a:tailEnd len="sm" w="sm" type="none"/>
            </a:ln>
          </a:insideV>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italic.fntdata"/><Relationship Id="rId72" Type="http://schemas.openxmlformats.org/officeDocument/2006/relationships/font" Target="fonts/HelveticaNeueLight-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HelveticaNeueLight-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Light-regular.fntdata"/><Relationship Id="rId70" Type="http://schemas.openxmlformats.org/officeDocument/2006/relationships/font" Target="fonts/HelveticaNeue-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HelveticaNeue-bold.fntdata"/><Relationship Id="rId23" Type="http://schemas.openxmlformats.org/officeDocument/2006/relationships/slide" Target="slides/slide18.xml"/><Relationship Id="rId67" Type="http://schemas.openxmlformats.org/officeDocument/2006/relationships/font" Target="fonts/HelveticaNeu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might be boring if you are a signals person</a:t>
            </a:r>
            <a:endParaRPr/>
          </a:p>
          <a:p>
            <a:pPr indent="-317500" lvl="0" marL="457200" rtl="0" algn="l">
              <a:spcBef>
                <a:spcPts val="0"/>
              </a:spcBef>
              <a:spcAft>
                <a:spcPts val="0"/>
              </a:spcAft>
              <a:buSzPts val="1400"/>
              <a:buChar char="-"/>
            </a:pPr>
            <a:r>
              <a:rPr lang="en-US"/>
              <a:t>not critical for vision/homework, but very useful to understand</a:t>
            </a:r>
            <a:endParaRPr/>
          </a:p>
          <a:p>
            <a:pPr indent="0" lvl="0" marL="0" rtl="0" algn="l">
              <a:spcBef>
                <a:spcPts val="0"/>
              </a:spcBef>
              <a:spcAft>
                <a:spcPts val="0"/>
              </a:spcAft>
              <a:buNone/>
            </a:pPr>
            <a:r>
              <a:t/>
            </a:r>
            <a:endParaRPr/>
          </a:p>
        </p:txBody>
      </p:sp>
      <p:sp>
        <p:nvSpPr>
          <p:cNvPr id="90" name="Google Shape;9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most important part  of the background</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we’re thinking about this complex function f(t). what does it do? what’s the frequency?</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thinking about this function, we can do a prove that its an eigenfunction of LSI functions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ok so we’re going to say that our input function is the function we just defined, and we just need to plug it in a show that the output is just a scaled version of it</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pull out stuff that doesn’t depend on v</a:t>
            </a:r>
            <a:endParaRPr/>
          </a:p>
          <a:p>
            <a:pPr indent="-317500" lvl="0" marL="457200" rtl="0" algn="l">
              <a:lnSpc>
                <a:spcPct val="117999"/>
              </a:lnSpc>
              <a:spcBef>
                <a:spcPts val="0"/>
              </a:spcBef>
              <a:spcAft>
                <a:spcPts val="0"/>
              </a:spcAft>
              <a:buSzPts val="1400"/>
              <a:buChar char="-"/>
            </a:pPr>
            <a:r>
              <a:rPr lang="en-US"/>
              <a:t>now pack it up into this H function to emph that it is just a function of omega (constant wrt to t)</a:t>
            </a:r>
            <a:endParaRPr/>
          </a:p>
          <a:p>
            <a:pPr indent="-317500" lvl="0" marL="457200" rtl="0" algn="l">
              <a:lnSpc>
                <a:spcPct val="117999"/>
              </a:lnSpc>
              <a:spcBef>
                <a:spcPts val="0"/>
              </a:spcBef>
              <a:spcAft>
                <a:spcPts val="0"/>
              </a:spcAft>
              <a:buSzPts val="1400"/>
              <a:buChar char="-"/>
            </a:pPr>
            <a:r>
              <a:rPr lang="en-US"/>
              <a:t>that’s it!</a:t>
            </a:r>
            <a:endParaRPr/>
          </a:p>
          <a:p>
            <a:pPr indent="-317500" lvl="0" marL="457200" rtl="0" algn="l">
              <a:lnSpc>
                <a:spcPct val="117999"/>
              </a:lnSpc>
              <a:spcBef>
                <a:spcPts val="0"/>
              </a:spcBef>
              <a:spcAft>
                <a:spcPts val="0"/>
              </a:spcAft>
              <a:buSzPts val="1400"/>
              <a:buChar char="-"/>
            </a:pPr>
            <a:r>
              <a:rPr lang="en-US"/>
              <a:t>What is 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0af22959c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g1f0af22959c_0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thinking about this function, we can do a prove that its an eigenfunction of LSI functions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ok so we’re going to say that our input function is the function we just defined, and we just need to plug it in a show that the output is just a scaled version of it</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pull out stuff that doesn’t depend on v</a:t>
            </a:r>
            <a:endParaRPr/>
          </a:p>
          <a:p>
            <a:pPr indent="-317500" lvl="0" marL="457200" rtl="0" algn="l">
              <a:lnSpc>
                <a:spcPct val="117999"/>
              </a:lnSpc>
              <a:spcBef>
                <a:spcPts val="0"/>
              </a:spcBef>
              <a:spcAft>
                <a:spcPts val="0"/>
              </a:spcAft>
              <a:buSzPts val="1400"/>
              <a:buChar char="-"/>
            </a:pPr>
            <a:r>
              <a:rPr lang="en-US"/>
              <a:t>now pack it up into this H function to emph that it is just a function of omega (constant wrt to t)</a:t>
            </a:r>
            <a:endParaRPr/>
          </a:p>
          <a:p>
            <a:pPr indent="-317500" lvl="0" marL="457200" rtl="0" algn="l">
              <a:lnSpc>
                <a:spcPct val="117999"/>
              </a:lnSpc>
              <a:spcBef>
                <a:spcPts val="0"/>
              </a:spcBef>
              <a:spcAft>
                <a:spcPts val="0"/>
              </a:spcAft>
              <a:buSzPts val="1400"/>
              <a:buChar char="-"/>
            </a:pPr>
            <a:r>
              <a:rPr lang="en-US"/>
              <a:t>that’s it!</a:t>
            </a:r>
            <a:endParaRPr/>
          </a:p>
          <a:p>
            <a:pPr indent="-317500" lvl="0" marL="457200" rtl="0" algn="l">
              <a:lnSpc>
                <a:spcPct val="117999"/>
              </a:lnSpc>
              <a:spcBef>
                <a:spcPts val="0"/>
              </a:spcBef>
              <a:spcAft>
                <a:spcPts val="0"/>
              </a:spcAft>
              <a:buSzPts val="1400"/>
              <a:buChar char="-"/>
            </a:pPr>
            <a:r>
              <a:rPr lang="en-US"/>
              <a:t>What is 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0af22959c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g1f0af22959c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thinking about this function, we can do a prove that its an eigenfunction of LSI functions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ok so we’re going to say that our input function is the function we just defined, and we just need to plug it in a show that the output is just a scaled version of it</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pull out stuff that doesn’t depend on v</a:t>
            </a:r>
            <a:endParaRPr/>
          </a:p>
          <a:p>
            <a:pPr indent="-317500" lvl="0" marL="457200" rtl="0" algn="l">
              <a:lnSpc>
                <a:spcPct val="117999"/>
              </a:lnSpc>
              <a:spcBef>
                <a:spcPts val="0"/>
              </a:spcBef>
              <a:spcAft>
                <a:spcPts val="0"/>
              </a:spcAft>
              <a:buSzPts val="1400"/>
              <a:buChar char="-"/>
            </a:pPr>
            <a:r>
              <a:rPr lang="en-US"/>
              <a:t>now pack it up into this H function to emph that it is just a function of omega (constant wrt to t)</a:t>
            </a:r>
            <a:endParaRPr/>
          </a:p>
          <a:p>
            <a:pPr indent="-317500" lvl="0" marL="457200" rtl="0" algn="l">
              <a:lnSpc>
                <a:spcPct val="117999"/>
              </a:lnSpc>
              <a:spcBef>
                <a:spcPts val="0"/>
              </a:spcBef>
              <a:spcAft>
                <a:spcPts val="0"/>
              </a:spcAft>
              <a:buSzPts val="1400"/>
              <a:buChar char="-"/>
            </a:pPr>
            <a:r>
              <a:rPr lang="en-US"/>
              <a:t>that’s it!</a:t>
            </a:r>
            <a:endParaRPr/>
          </a:p>
          <a:p>
            <a:pPr indent="-317500" lvl="0" marL="457200" rtl="0" algn="l">
              <a:lnSpc>
                <a:spcPct val="117999"/>
              </a:lnSpc>
              <a:spcBef>
                <a:spcPts val="0"/>
              </a:spcBef>
              <a:spcAft>
                <a:spcPts val="0"/>
              </a:spcAft>
              <a:buSzPts val="1400"/>
              <a:buChar char="-"/>
            </a:pPr>
            <a:r>
              <a:rPr lang="en-US"/>
              <a:t>What is 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0af22959c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1f0af22959c_0_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thinking about this function, we can do a prove that its an eigenfunction of LSI functions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ok so we’re going to say that our input function is the function we just defined, and we just need to plug it in a show that the output is just a scaled version of it</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pull out stuff that doesn’t depend on v</a:t>
            </a:r>
            <a:endParaRPr/>
          </a:p>
          <a:p>
            <a:pPr indent="-317500" lvl="0" marL="457200" rtl="0" algn="l">
              <a:lnSpc>
                <a:spcPct val="117999"/>
              </a:lnSpc>
              <a:spcBef>
                <a:spcPts val="0"/>
              </a:spcBef>
              <a:spcAft>
                <a:spcPts val="0"/>
              </a:spcAft>
              <a:buSzPts val="1400"/>
              <a:buChar char="-"/>
            </a:pPr>
            <a:r>
              <a:rPr lang="en-US"/>
              <a:t>now pack it up into this H function to emph that it is just a function of omega (constant wrt to t)</a:t>
            </a:r>
            <a:endParaRPr/>
          </a:p>
          <a:p>
            <a:pPr indent="-317500" lvl="0" marL="457200" rtl="0" algn="l">
              <a:lnSpc>
                <a:spcPct val="117999"/>
              </a:lnSpc>
              <a:spcBef>
                <a:spcPts val="0"/>
              </a:spcBef>
              <a:spcAft>
                <a:spcPts val="0"/>
              </a:spcAft>
              <a:buSzPts val="1400"/>
              <a:buChar char="-"/>
            </a:pPr>
            <a:r>
              <a:rPr lang="en-US"/>
              <a:t>that’s it!</a:t>
            </a:r>
            <a:endParaRPr/>
          </a:p>
          <a:p>
            <a:pPr indent="-317500" lvl="0" marL="457200" rtl="0" algn="l">
              <a:lnSpc>
                <a:spcPct val="117999"/>
              </a:lnSpc>
              <a:spcBef>
                <a:spcPts val="0"/>
              </a:spcBef>
              <a:spcAft>
                <a:spcPts val="0"/>
              </a:spcAft>
              <a:buSzPts val="1400"/>
              <a:buChar char="-"/>
            </a:pPr>
            <a:r>
              <a:rPr lang="en-US"/>
              <a:t>What is 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why do we need complex functions? it feels like I just need exponentials</a:t>
            </a:r>
            <a:endParaRPr>
              <a:solidFill>
                <a:schemeClr val="dk1"/>
              </a:solidFill>
            </a:endParaRPr>
          </a:p>
          <a:p>
            <a:pPr indent="0" lvl="0" marL="0" rtl="0" algn="l">
              <a:spcBef>
                <a:spcPts val="0"/>
              </a:spcBef>
              <a:spcAft>
                <a:spcPts val="0"/>
              </a:spcAft>
              <a:buNone/>
            </a:pPr>
            <a:r>
              <a:rPr lang="en-US">
                <a:solidFill>
                  <a:schemeClr val="dk1"/>
                </a:solidFill>
              </a:rPr>
              <a:t>you can, but its nice to limit things where the magnitude of z is 1. this gets to stability analysis</a:t>
            </a:r>
            <a:endParaRPr>
              <a:solidFill>
                <a:schemeClr val="dk1"/>
              </a:solidFill>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we’ve arrived at the key thing we want to define: DFT</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for the top equation we want to </a:t>
            </a:r>
            <a:r>
              <a:rPr lang="en-US"/>
              <a:t>think of this as a dot product, we’re taking a dot product with our basis of frequency K</a:t>
            </a:r>
            <a:endParaRPr/>
          </a:p>
          <a:p>
            <a:pPr indent="-317500" lvl="0" marL="457200" rtl="0" algn="l">
              <a:lnSpc>
                <a:spcPct val="117999"/>
              </a:lnSpc>
              <a:spcBef>
                <a:spcPts val="0"/>
              </a:spcBef>
              <a:spcAft>
                <a:spcPts val="0"/>
              </a:spcAft>
              <a:buSzPts val="1400"/>
              <a:buChar char="-"/>
            </a:pPr>
            <a:r>
              <a:rPr lang="en-US"/>
              <a:t>We can think of this without complex numbers by doing it separately for the real and imaginary part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lets visualize what these </a:t>
            </a:r>
            <a:r>
              <a:rPr lang="en-US"/>
              <a:t>different</a:t>
            </a:r>
            <a:r>
              <a:rPr lang="en-US"/>
              <a:t> basis functions are. the basis </a:t>
            </a:r>
            <a:r>
              <a:rPr lang="en-US"/>
              <a:t>functions</a:t>
            </a:r>
            <a:r>
              <a:rPr lang="en-US"/>
              <a:t> are visualized on the right, with white being 1, black being -1</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the k = 0  is just a constant function, the the sum reduces to just the average</a:t>
            </a:r>
            <a:endParaRPr/>
          </a:p>
          <a:p>
            <a:pPr indent="-317500" lvl="0" marL="457200" rtl="0" algn="l">
              <a:lnSpc>
                <a:spcPct val="117999"/>
              </a:lnSpc>
              <a:spcBef>
                <a:spcPts val="0"/>
              </a:spcBef>
              <a:spcAft>
                <a:spcPts val="0"/>
              </a:spcAft>
              <a:buSzPts val="1400"/>
              <a:buChar char="-"/>
            </a:pPr>
            <a:r>
              <a:rPr lang="en-US"/>
              <a:t>K = 1 the basis function is just a half period of the function, so it starts at 1 goes doesn to -1 in the middle and then comes back.</a:t>
            </a:r>
            <a:endParaRPr/>
          </a:p>
          <a:p>
            <a:pPr indent="-317500" lvl="0" marL="457200" rtl="0" algn="l">
              <a:lnSpc>
                <a:spcPct val="117999"/>
              </a:lnSpc>
              <a:spcBef>
                <a:spcPts val="0"/>
              </a:spcBef>
              <a:spcAft>
                <a:spcPts val="0"/>
              </a:spcAft>
              <a:buSzPts val="1400"/>
              <a:buChar char="-"/>
            </a:pPr>
            <a:r>
              <a:rPr lang="en-US"/>
              <a:t>and if we jump to N/2 then it keeps jumping from 1 to -1 every index, the fastest possible cycle</a:t>
            </a:r>
            <a:endParaRPr/>
          </a:p>
          <a:p>
            <a:pPr indent="-317500" lvl="0" marL="457200" rtl="0" algn="l">
              <a:lnSpc>
                <a:spcPct val="117999"/>
              </a:lnSpc>
              <a:spcBef>
                <a:spcPts val="0"/>
              </a:spcBef>
              <a:spcAft>
                <a:spcPts val="0"/>
              </a:spcAft>
              <a:buSzPts val="1400"/>
              <a:buChar char="-"/>
            </a:pPr>
            <a:r>
              <a:rPr lang="en-US"/>
              <a:t>what is k = N? its just 1 all the time, which is back to our original k = 0 case. the intuition is that the DFT is periodic, we just need the first N values before it starts repeating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so the cool thing is that, operationally this is just a matrix multiply</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don’t we only have N/2 distinct values? I’m just showing you the real part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the full thing.</a:t>
            </a:r>
            <a:endParaRPr/>
          </a:p>
          <a:p>
            <a:pPr indent="-317500" lvl="0" marL="457200" rtl="0" algn="l">
              <a:spcBef>
                <a:spcPts val="0"/>
              </a:spcBef>
              <a:spcAft>
                <a:spcPts val="0"/>
              </a:spcAft>
              <a:buSzPts val="1400"/>
              <a:buChar char="-"/>
            </a:pPr>
            <a:r>
              <a:rPr lang="en-US"/>
              <a:t>how do we visualize complex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the key idea is that we can do the whole transform as a </a:t>
            </a:r>
            <a:r>
              <a:rPr lang="en-US"/>
              <a:t>complex</a:t>
            </a:r>
            <a:r>
              <a:rPr lang="en-US"/>
              <a:t> matrix multiply.</a:t>
            </a:r>
            <a:endParaRPr/>
          </a:p>
          <a:p>
            <a:pPr indent="0" lvl="0" marL="0" rtl="0" algn="l">
              <a:spcBef>
                <a:spcPts val="0"/>
              </a:spcBef>
              <a:spcAft>
                <a:spcPts val="0"/>
              </a:spcAft>
              <a:buNone/>
            </a:pPr>
            <a:r>
              <a:t/>
            </a:r>
            <a:endParaRPr/>
          </a:p>
        </p:txBody>
      </p:sp>
      <p:sp>
        <p:nvSpPr>
          <p:cNvPr id="375" name="Google Shape;37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currently represent images?</a:t>
            </a:r>
            <a:endParaRPr/>
          </a:p>
          <a:p>
            <a:pPr indent="-317500" lvl="0" marL="457200" rtl="0" algn="l">
              <a:spcBef>
                <a:spcPts val="0"/>
              </a:spcBef>
              <a:spcAft>
                <a:spcPts val="0"/>
              </a:spcAft>
              <a:buSzPts val="1400"/>
              <a:buChar char="-"/>
            </a:pPr>
            <a:r>
              <a:rPr lang="en-US"/>
              <a:t>Lets think about it being a continuous function, our approximation of it is a sum of impulses</a:t>
            </a:r>
            <a:endParaRPr/>
          </a:p>
          <a:p>
            <a:pPr indent="-317500" lvl="0" marL="457200" rtl="0" algn="l">
              <a:spcBef>
                <a:spcPts val="0"/>
              </a:spcBef>
              <a:spcAft>
                <a:spcPts val="0"/>
              </a:spcAft>
              <a:buSzPts val="1400"/>
              <a:buChar char="-"/>
            </a:pPr>
            <a:r>
              <a:rPr lang="en-US"/>
              <a:t>using impulses</a:t>
            </a:r>
            <a:endParaRPr/>
          </a:p>
          <a:p>
            <a:pPr indent="0" lvl="0" marL="0" rtl="0" algn="l">
              <a:spcBef>
                <a:spcPts val="0"/>
              </a:spcBef>
              <a:spcAft>
                <a:spcPts val="0"/>
              </a:spcAft>
              <a:buNone/>
            </a:pPr>
            <a:r>
              <a:rPr lang="en-US"/>
              <a:t>Maybe this isn’t that compact?</a:t>
            </a:r>
            <a:endParaRPr/>
          </a:p>
          <a:p>
            <a:pPr indent="-317500" lvl="0" marL="457200" rtl="0" algn="l">
              <a:spcBef>
                <a:spcPts val="0"/>
              </a:spcBef>
              <a:spcAft>
                <a:spcPts val="0"/>
              </a:spcAft>
              <a:buSzPts val="1400"/>
              <a:buChar char="-"/>
            </a:pPr>
            <a:r>
              <a:rPr lang="en-US"/>
              <a:t>for real world signals f[x] and f[x+1] are </a:t>
            </a:r>
            <a:r>
              <a:rPr lang="en-US"/>
              <a:t>really</a:t>
            </a:r>
            <a:r>
              <a:rPr lang="en-US"/>
              <a:t> similar</a:t>
            </a:r>
            <a:endParaRPr/>
          </a:p>
        </p:txBody>
      </p:sp>
      <p:sp>
        <p:nvSpPr>
          <p:cNvPr id="96" name="Google Shape;9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one more background thing.</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what’s analogous to being orthonormal? complex conjugate not just transpose</a:t>
            </a:r>
            <a:endParaRPr/>
          </a:p>
          <a:p>
            <a:pPr indent="-317500" lvl="0" marL="457200" rtl="0" algn="l">
              <a:lnSpc>
                <a:spcPct val="117999"/>
              </a:lnSpc>
              <a:spcBef>
                <a:spcPts val="0"/>
              </a:spcBef>
              <a:spcAft>
                <a:spcPts val="0"/>
              </a:spcAft>
              <a:buSzPts val="1400"/>
              <a:buChar char="-"/>
            </a:pPr>
            <a:r>
              <a:rPr lang="en-US"/>
              <a:t>remember this is how we get the inverses of rotations? same thing here for inverse transform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so here’s the math of this worked out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were just writing out the conjugate transpose (hermetian transpose).</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one detail is the normal part of orthonormal sometimes we change the scaling factor to make that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but why complex? it’s annoying</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it makes thinking about shifting really simple, it’s just multiplying by unit norm complex numbers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 want our basic arithmetic to </a:t>
            </a:r>
            <a:r>
              <a:rPr lang="en-US"/>
              <a:t>correspond</a:t>
            </a:r>
            <a:r>
              <a:rPr lang="en-US"/>
              <a:t> to the most basic operation, which for LTI systems should be shifting not scaling</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 use our basis functions by scaling and summing them, but here scaling actually also includes shifting. we’ll see that the shifting is really the important thing for understanding images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remember its periodic, so we can do -n/2 to n/2.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here we look at the dfts of real valued signals.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are they symmetric?</a:t>
            </a:r>
            <a:endParaRPr/>
          </a:p>
        </p:txBody>
      </p:sp>
      <p:sp>
        <p:nvSpPr>
          <p:cNvPr id="441" name="Google Shape;44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lets just work out the math.</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Here’s F[k]</a:t>
            </a:r>
            <a:endParaRPr/>
          </a:p>
          <a:p>
            <a:pPr indent="0" lvl="0" marL="0" rtl="0" algn="l">
              <a:lnSpc>
                <a:spcPct val="117999"/>
              </a:lnSpc>
              <a:spcBef>
                <a:spcPts val="0"/>
              </a:spcBef>
              <a:spcAft>
                <a:spcPts val="0"/>
              </a:spcAft>
              <a:buNone/>
            </a:pPr>
            <a:r>
              <a:rPr lang="en-US"/>
              <a:t>now the symmetric point about 0 is just -k (remember we’re doing -n/2 to n/2).</a:t>
            </a:r>
            <a:endParaRPr/>
          </a:p>
          <a:p>
            <a:pPr indent="0" lvl="0" marL="0" rtl="0" algn="l">
              <a:lnSpc>
                <a:spcPct val="117999"/>
              </a:lnSpc>
              <a:spcBef>
                <a:spcPts val="0"/>
              </a:spcBef>
              <a:spcAft>
                <a:spcPts val="0"/>
              </a:spcAft>
              <a:buNone/>
            </a:pPr>
            <a:r>
              <a:rPr lang="en-US"/>
              <a:t>And we’re going to evaluate the complex conjugate of that same point, remember complex </a:t>
            </a:r>
            <a:r>
              <a:rPr lang="en-US"/>
              <a:t>conjugate</a:t>
            </a:r>
            <a:r>
              <a:rPr lang="en-US"/>
              <a:t> is just minus the phase and 1/r, but r=1 so just minus phase, and thats the same as doing -k so it cancels out.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So the plots before since again they were just showing the magnitude of the coefficients were </a:t>
            </a:r>
            <a:r>
              <a:rPr lang="en-US"/>
              <a:t>exactly</a:t>
            </a:r>
            <a:r>
              <a:rPr lang="en-US"/>
              <a:t> symmetric and what this means is that for real signals we don’t need this many degrees of freedom.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0af22959c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g1f0af22959c_0_1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lets just work out the math.</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Here’s F[k]</a:t>
            </a:r>
            <a:endParaRPr/>
          </a:p>
          <a:p>
            <a:pPr indent="0" lvl="0" marL="0" rtl="0" algn="l">
              <a:lnSpc>
                <a:spcPct val="117999"/>
              </a:lnSpc>
              <a:spcBef>
                <a:spcPts val="0"/>
              </a:spcBef>
              <a:spcAft>
                <a:spcPts val="0"/>
              </a:spcAft>
              <a:buNone/>
            </a:pPr>
            <a:r>
              <a:rPr lang="en-US"/>
              <a:t>now the symmetric point about 0 is just -k (remember we’re doing -n/2 to n/2).</a:t>
            </a:r>
            <a:endParaRPr/>
          </a:p>
          <a:p>
            <a:pPr indent="0" lvl="0" marL="0" rtl="0" algn="l">
              <a:lnSpc>
                <a:spcPct val="117999"/>
              </a:lnSpc>
              <a:spcBef>
                <a:spcPts val="0"/>
              </a:spcBef>
              <a:spcAft>
                <a:spcPts val="0"/>
              </a:spcAft>
              <a:buNone/>
            </a:pPr>
            <a:r>
              <a:rPr lang="en-US"/>
              <a:t>And we’re going to evaluate the complex conjugate of that same point, remember complex conjugate is just minus the phase and 1/r, but r=1 so just minus phase, and thats the same as doing -k so it cancels out.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So the plots before since again they were just showing the magnitude of the coefficients were exactly symmetric and what this means is that for real signals we don’t need this many degrees of freedom.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f0af22959c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1f0af22959c_0_1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lets just work out the math.</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Here’s F[k]</a:t>
            </a:r>
            <a:endParaRPr/>
          </a:p>
          <a:p>
            <a:pPr indent="0" lvl="0" marL="0" rtl="0" algn="l">
              <a:lnSpc>
                <a:spcPct val="117999"/>
              </a:lnSpc>
              <a:spcBef>
                <a:spcPts val="0"/>
              </a:spcBef>
              <a:spcAft>
                <a:spcPts val="0"/>
              </a:spcAft>
              <a:buNone/>
            </a:pPr>
            <a:r>
              <a:rPr lang="en-US"/>
              <a:t>now the symmetric point about 0 is just -k (remember we’re doing -n/2 to n/2).</a:t>
            </a:r>
            <a:endParaRPr/>
          </a:p>
          <a:p>
            <a:pPr indent="0" lvl="0" marL="0" rtl="0" algn="l">
              <a:lnSpc>
                <a:spcPct val="117999"/>
              </a:lnSpc>
              <a:spcBef>
                <a:spcPts val="0"/>
              </a:spcBef>
              <a:spcAft>
                <a:spcPts val="0"/>
              </a:spcAft>
              <a:buNone/>
            </a:pPr>
            <a:r>
              <a:rPr lang="en-US"/>
              <a:t>And we’re going to evaluate the complex conjugate of that same point, remember complex conjugate is just minus the phase and 1/r, but r=1 so just minus phase, and thats the same as doing -k so it cancels out.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So the plots before since again they were just showing the magnitude of the coefficients were exactly symmetric and what this means is that for real signals we don’t need this many degrees of freedom.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already proved these </a:t>
            </a:r>
            <a:r>
              <a:rPr lang="en-US"/>
              <a:t>pretty</a:t>
            </a:r>
            <a:r>
              <a:rPr lang="en-US"/>
              <a:t> much. except for the gaussian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a:t>
            </a:r>
            <a:r>
              <a:rPr lang="en-US"/>
              <a:t>focus</a:t>
            </a:r>
            <a:r>
              <a:rPr lang="en-US"/>
              <a:t> on the last one which we said at the beginning. this is going to be a key part of making really fast convolutions</a:t>
            </a:r>
            <a:endParaRPr/>
          </a:p>
        </p:txBody>
      </p:sp>
      <p:sp>
        <p:nvSpPr>
          <p:cNvPr id="481" name="Google Shape;48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this is basically the figure we looked at before showing this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walk through left to right</a:t>
            </a:r>
            <a:endParaRPr/>
          </a:p>
        </p:txBody>
      </p:sp>
      <p:sp>
        <p:nvSpPr>
          <p:cNvPr id="487" name="Google Shape;48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so now we’re going to make this 2D</a:t>
            </a:r>
            <a:endParaRPr/>
          </a:p>
        </p:txBody>
      </p:sp>
      <p:sp>
        <p:nvSpPr>
          <p:cNvPr id="529" name="Google Shape;52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lecture will be about a different choice of basis function, sinusoids which are combinations of cosines and sins</a:t>
            </a:r>
            <a:endParaRPr/>
          </a:p>
        </p:txBody>
      </p:sp>
      <p:sp>
        <p:nvSpPr>
          <p:cNvPr id="116" name="Google Shape;11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here is the math of the 2D transform.</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Looks a little hairy but we can just think of doing 2 </a:t>
            </a:r>
            <a:r>
              <a:rPr lang="en-US"/>
              <a:t>separate</a:t>
            </a:r>
            <a:r>
              <a:rPr lang="en-US"/>
              <a:t> 1D FT.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And if we simplify using algebra we can kinda make it 1D again but our frequency is going to depend on two numbers now.</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Let’s use this formulation to build more intuition about what this is going to look like.</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we know how this works if </a:t>
            </a:r>
            <a:r>
              <a:rPr lang="en-US"/>
              <a:t>everything</a:t>
            </a:r>
            <a:r>
              <a:rPr lang="en-US"/>
              <a:t> in the parentheses is 1D. so let’s write this as 1D somehow</a:t>
            </a:r>
            <a:endParaRPr/>
          </a:p>
          <a:p>
            <a:pPr indent="-317500" lvl="0" marL="457200" rtl="0" algn="l">
              <a:lnSpc>
                <a:spcPct val="117999"/>
              </a:lnSpc>
              <a:spcBef>
                <a:spcPts val="0"/>
              </a:spcBef>
              <a:spcAft>
                <a:spcPts val="0"/>
              </a:spcAft>
              <a:buSzPts val="1400"/>
              <a:buChar char="-"/>
            </a:pPr>
            <a:r>
              <a:rPr lang="en-US"/>
              <a:t>well this top thing looks like an inner product between k,l and u,v.</a:t>
            </a:r>
            <a:endParaRPr/>
          </a:p>
          <a:p>
            <a:pPr indent="-317500" lvl="0" marL="457200" rtl="0" algn="l">
              <a:lnSpc>
                <a:spcPct val="117999"/>
              </a:lnSpc>
              <a:spcBef>
                <a:spcPts val="0"/>
              </a:spcBef>
              <a:spcAft>
                <a:spcPts val="0"/>
              </a:spcAft>
              <a:buSzPts val="1400"/>
              <a:buChar char="-"/>
            </a:pPr>
            <a:r>
              <a:rPr lang="en-US"/>
              <a:t>we know that intuitively an inner product just computes the distance along the vector, basically projecting into 1d</a:t>
            </a:r>
            <a:endParaRPr/>
          </a:p>
          <a:p>
            <a:pPr indent="-317500" lvl="0" marL="457200" rtl="0" algn="l">
              <a:lnSpc>
                <a:spcPct val="117999"/>
              </a:lnSpc>
              <a:spcBef>
                <a:spcPts val="0"/>
              </a:spcBef>
              <a:spcAft>
                <a:spcPts val="0"/>
              </a:spcAft>
              <a:buSzPts val="1400"/>
              <a:buChar char="-"/>
            </a:pPr>
            <a:r>
              <a:rPr lang="en-US"/>
              <a:t>so this really is 1x again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f0af22959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g1f0af22959c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here is the math of the 2D transform.</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Looks a little hairy but we can just think of doing 2 separate 1D FT.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And if we simplify using algebra we can kinda make it 1D again but our frequency is going to depend on two numbers now.</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Let’s use this formulation to build more intuition about what this is going to look like.</a:t>
            </a:r>
            <a:endParaRPr/>
          </a:p>
          <a:p>
            <a:pPr indent="0" lvl="0" marL="0" rtl="0" algn="l">
              <a:lnSpc>
                <a:spcPct val="117999"/>
              </a:lnSpc>
              <a:spcBef>
                <a:spcPts val="0"/>
              </a:spcBef>
              <a:spcAft>
                <a:spcPts val="0"/>
              </a:spcAft>
              <a:buNone/>
            </a:pPr>
            <a:r>
              <a:t/>
            </a:r>
            <a:endParaRPr/>
          </a:p>
          <a:p>
            <a:pPr indent="-317500" lvl="0" marL="457200" rtl="0" algn="l">
              <a:lnSpc>
                <a:spcPct val="117999"/>
              </a:lnSpc>
              <a:spcBef>
                <a:spcPts val="0"/>
              </a:spcBef>
              <a:spcAft>
                <a:spcPts val="0"/>
              </a:spcAft>
              <a:buSzPts val="1400"/>
              <a:buChar char="-"/>
            </a:pPr>
            <a:r>
              <a:rPr lang="en-US"/>
              <a:t>we know how this works if everything in the parentheses is 1D. so let’s write this as 1D somehow</a:t>
            </a:r>
            <a:endParaRPr/>
          </a:p>
          <a:p>
            <a:pPr indent="-317500" lvl="0" marL="457200" rtl="0" algn="l">
              <a:lnSpc>
                <a:spcPct val="117999"/>
              </a:lnSpc>
              <a:spcBef>
                <a:spcPts val="0"/>
              </a:spcBef>
              <a:spcAft>
                <a:spcPts val="0"/>
              </a:spcAft>
              <a:buSzPts val="1400"/>
              <a:buChar char="-"/>
            </a:pPr>
            <a:r>
              <a:rPr lang="en-US"/>
              <a:t>well this top thing looks like an inner product between k,l and u,v.</a:t>
            </a:r>
            <a:endParaRPr/>
          </a:p>
          <a:p>
            <a:pPr indent="-317500" lvl="0" marL="457200" rtl="0" algn="l">
              <a:lnSpc>
                <a:spcPct val="117999"/>
              </a:lnSpc>
              <a:spcBef>
                <a:spcPts val="0"/>
              </a:spcBef>
              <a:spcAft>
                <a:spcPts val="0"/>
              </a:spcAft>
              <a:buSzPts val="1400"/>
              <a:buChar char="-"/>
            </a:pPr>
            <a:r>
              <a:rPr lang="en-US"/>
              <a:t>we know that intuitively an inner product just computes the distance along the vector, basically projecting into 1d</a:t>
            </a:r>
            <a:endParaRPr/>
          </a:p>
          <a:p>
            <a:pPr indent="-317500" lvl="0" marL="457200" rtl="0" algn="l">
              <a:lnSpc>
                <a:spcPct val="117999"/>
              </a:lnSpc>
              <a:spcBef>
                <a:spcPts val="0"/>
              </a:spcBef>
              <a:spcAft>
                <a:spcPts val="0"/>
              </a:spcAft>
              <a:buSzPts val="1400"/>
              <a:buChar char="-"/>
            </a:pPr>
            <a:r>
              <a:rPr lang="en-US"/>
              <a:t>so this really is 1d again, its just hat we know have a 2d direction in the image that corresponds to the 1d axis we had before.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explain images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so key ideas is that we now have added basically direction of the waves in addition to having the frequency variable</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we have this correspondance</a:t>
            </a:r>
            <a:endParaRPr/>
          </a:p>
        </p:txBody>
      </p:sp>
      <p:sp>
        <p:nvSpPr>
          <p:cNvPr id="600" name="Google Shape;60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just get the same real component but negative </a:t>
            </a:r>
            <a:r>
              <a:rPr lang="en-US"/>
              <a:t>imaginary</a:t>
            </a:r>
            <a:r>
              <a:rPr lang="en-US"/>
              <a:t>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the key thing from these slides is understanding the </a:t>
            </a:r>
            <a:r>
              <a:rPr lang="en-US"/>
              <a:t>correspondence</a:t>
            </a:r>
            <a:r>
              <a:rPr lang="en-US"/>
              <a:t> between points on this frequency plot here and what the basis image </a:t>
            </a:r>
            <a:r>
              <a:rPr lang="en-US"/>
              <a:t>associated</a:t>
            </a:r>
            <a:r>
              <a:rPr lang="en-US"/>
              <a:t> with that looks like. because we’re going to want to make the same type of plots as we did in 1D where we can look at a signal in frequency space as well, but now it will be a 2d image instead of an xy line plot.</a:t>
            </a:r>
            <a:endParaRPr/>
          </a:p>
        </p:txBody>
      </p:sp>
      <p:sp>
        <p:nvSpPr>
          <p:cNvPr id="629" name="Google Shape;62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another set of examples.</a:t>
            </a:r>
            <a:endParaRPr/>
          </a:p>
        </p:txBody>
      </p:sp>
      <p:sp>
        <p:nvSpPr>
          <p:cNvPr id="647" name="Google Shape;64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done with equations. now just images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we want to plot in 2d the </a:t>
            </a:r>
            <a:r>
              <a:rPr lang="en-US"/>
              <a:t>coefficients</a:t>
            </a:r>
            <a:r>
              <a:rPr lang="en-US"/>
              <a:t> of all the frequency </a:t>
            </a:r>
            <a:r>
              <a:rPr lang="en-US"/>
              <a:t>components</a:t>
            </a:r>
            <a:r>
              <a:rPr lang="en-US"/>
              <a:t> of an image.</a:t>
            </a:r>
            <a:endParaRPr/>
          </a:p>
          <a:p>
            <a:pPr indent="-317500" lvl="0" marL="457200" rtl="0" algn="l">
              <a:spcBef>
                <a:spcPts val="0"/>
              </a:spcBef>
              <a:spcAft>
                <a:spcPts val="0"/>
              </a:spcAft>
              <a:buSzPts val="1400"/>
              <a:buChar char="-"/>
            </a:pPr>
            <a:r>
              <a:rPr lang="en-US"/>
              <a:t>we can arrange the basis images themselves into a 2D grid like that</a:t>
            </a:r>
            <a:endParaRPr/>
          </a:p>
          <a:p>
            <a:pPr indent="-317500" lvl="0" marL="457200" rtl="0" algn="l">
              <a:spcBef>
                <a:spcPts val="0"/>
              </a:spcBef>
              <a:spcAft>
                <a:spcPts val="0"/>
              </a:spcAft>
              <a:buSzPts val="1400"/>
              <a:buChar char="-"/>
            </a:pPr>
            <a:r>
              <a:rPr lang="en-US"/>
              <a:t>for each one we are going to take the inner product with our input signal (this photo) and that will give us a single value which we can make the color of that spot in the frequency image. </a:t>
            </a:r>
            <a:endParaRPr/>
          </a:p>
        </p:txBody>
      </p:sp>
      <p:sp>
        <p:nvSpPr>
          <p:cNvPr id="667" name="Google Shape;66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f0af22959c_0_1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done with equations. now just images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we want to plot in 2d the coefficients of all the frequency components of an image.</a:t>
            </a:r>
            <a:endParaRPr/>
          </a:p>
          <a:p>
            <a:pPr indent="-317500" lvl="0" marL="457200" rtl="0" algn="l">
              <a:spcBef>
                <a:spcPts val="0"/>
              </a:spcBef>
              <a:spcAft>
                <a:spcPts val="0"/>
              </a:spcAft>
              <a:buSzPts val="1400"/>
              <a:buChar char="-"/>
            </a:pPr>
            <a:r>
              <a:rPr lang="en-US"/>
              <a:t>we can arrange the basis images themselves into a 2D grid like that</a:t>
            </a:r>
            <a:endParaRPr/>
          </a:p>
          <a:p>
            <a:pPr indent="-317500" lvl="0" marL="457200" rtl="0" algn="l">
              <a:spcBef>
                <a:spcPts val="0"/>
              </a:spcBef>
              <a:spcAft>
                <a:spcPts val="0"/>
              </a:spcAft>
              <a:buSzPts val="1400"/>
              <a:buChar char="-"/>
            </a:pPr>
            <a:r>
              <a:rPr lang="en-US"/>
              <a:t>for each one we are going to take the inner product with our input signal (this photo) and that will give us a single value which we can make the color of that spot in the frequency image. </a:t>
            </a:r>
            <a:endParaRPr/>
          </a:p>
        </p:txBody>
      </p:sp>
      <p:sp>
        <p:nvSpPr>
          <p:cNvPr id="676" name="Google Shape;676;g1f0af22959c_0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what they look like in 2D.</a:t>
            </a:r>
            <a:endParaRPr/>
          </a:p>
          <a:p>
            <a:pPr indent="-317500" lvl="0" marL="457200" rtl="0" algn="l">
              <a:spcBef>
                <a:spcPts val="0"/>
              </a:spcBef>
              <a:spcAft>
                <a:spcPts val="0"/>
              </a:spcAft>
              <a:buSzPts val="1400"/>
              <a:buChar char="-"/>
            </a:pPr>
            <a:r>
              <a:rPr lang="en-US"/>
              <a:t>We’ve plotted on top of each other what looks like shifted versions of the same signal, these are the sin and cos.</a:t>
            </a:r>
            <a:endParaRPr/>
          </a:p>
          <a:p>
            <a:pPr indent="-317500" lvl="0" marL="457200" rtl="0" algn="l">
              <a:spcBef>
                <a:spcPts val="0"/>
              </a:spcBef>
              <a:spcAft>
                <a:spcPts val="0"/>
              </a:spcAft>
              <a:buSzPts val="1400"/>
              <a:buChar char="-"/>
            </a:pPr>
            <a:r>
              <a:rPr lang="en-US"/>
              <a:t>this is important since shift invariance is a key property of the signals we work with</a:t>
            </a:r>
            <a:endParaRPr/>
          </a:p>
        </p:txBody>
      </p:sp>
      <p:sp>
        <p:nvSpPr>
          <p:cNvPr id="141" name="Google Shape;14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here’s what happens if we do that and plot them like a heatmap.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pixel is a k,l position and the brightness is how much of the image is consisted this frequency and direction</a:t>
            </a:r>
            <a:endParaRPr/>
          </a:p>
        </p:txBody>
      </p:sp>
      <p:sp>
        <p:nvSpPr>
          <p:cNvPr id="685" name="Google Shape;68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this is the analogous 2D visualization of the frequence of an image</a:t>
            </a:r>
            <a:endParaRPr/>
          </a:p>
        </p:txBody>
      </p:sp>
      <p:sp>
        <p:nvSpPr>
          <p:cNvPr id="696" name="Google Shape;69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lets look at the bright spots in this image and try to understand them</a:t>
            </a:r>
            <a:endParaRPr>
              <a:solidFill>
                <a:schemeClr val="dk1"/>
              </a:solidFill>
            </a:endParaRPr>
          </a:p>
          <a:p>
            <a:pPr indent="0" lvl="0" marL="0" rtl="0" algn="l">
              <a:spcBef>
                <a:spcPts val="0"/>
              </a:spcBef>
              <a:spcAft>
                <a:spcPts val="0"/>
              </a:spcAft>
              <a:buNone/>
            </a:pPr>
            <a:r>
              <a:t/>
            </a:r>
            <a:endParaRPr/>
          </a:p>
        </p:txBody>
      </p:sp>
      <p:sp>
        <p:nvSpPr>
          <p:cNvPr id="710" name="Google Shape;71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hammer this home lets look at the frequency represneations of simple images like we did with simple 1d signals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8" name="Google Shape;71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does combining them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go to the demo.</a:t>
            </a:r>
            <a:endParaRPr/>
          </a:p>
        </p:txBody>
      </p:sp>
      <p:sp>
        <p:nvSpPr>
          <p:cNvPr id="732" name="Google Shape;73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do a bit more of this weird blending</a:t>
            </a:r>
            <a:endParaRPr/>
          </a:p>
        </p:txBody>
      </p:sp>
      <p:sp>
        <p:nvSpPr>
          <p:cNvPr id="746" name="Google Shape;74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It will be efficient! JPEG</a:t>
            </a:r>
            <a:endParaRPr/>
          </a:p>
          <a:p>
            <a:pPr indent="-317500" lvl="0" marL="457200" rtl="0" algn="l">
              <a:spcBef>
                <a:spcPts val="0"/>
              </a:spcBef>
              <a:spcAft>
                <a:spcPts val="0"/>
              </a:spcAft>
              <a:buSzPts val="1400"/>
              <a:buChar char="-"/>
            </a:pPr>
            <a:r>
              <a:rPr lang="en-US"/>
              <a:t>Math reason: sinusoids are eigenfunctions of LSI systems.</a:t>
            </a:r>
            <a:endParaRPr/>
          </a:p>
          <a:p>
            <a:pPr indent="-317500" lvl="1" marL="914400" rtl="0" algn="l">
              <a:spcBef>
                <a:spcPts val="0"/>
              </a:spcBef>
              <a:spcAft>
                <a:spcPts val="0"/>
              </a:spcAft>
              <a:buSzPts val="1400"/>
              <a:buChar char="-"/>
            </a:pPr>
            <a:r>
              <a:rPr lang="en-US"/>
              <a:t>recall eigenvectors, multiplying matrix by eigenvector is really easy</a:t>
            </a:r>
            <a:endParaRPr/>
          </a:p>
          <a:p>
            <a:pPr indent="-317500" lvl="1" marL="914400" rtl="0" algn="l">
              <a:spcBef>
                <a:spcPts val="0"/>
              </a:spcBef>
              <a:spcAft>
                <a:spcPts val="0"/>
              </a:spcAft>
              <a:buSzPts val="1400"/>
              <a:buChar char="-"/>
            </a:pPr>
            <a:r>
              <a:rPr lang="en-US"/>
              <a:t>analogously, </a:t>
            </a:r>
            <a:r>
              <a:rPr lang="en-US"/>
              <a:t>applying</a:t>
            </a:r>
            <a:r>
              <a:rPr lang="en-US"/>
              <a:t> LSI function to sinusoids is also very easy</a:t>
            </a:r>
            <a:endParaRPr/>
          </a:p>
        </p:txBody>
      </p:sp>
      <p:sp>
        <p:nvSpPr>
          <p:cNvPr id="150" name="Google Shape;15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return to this fast ft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basically the idea is that because of these </a:t>
            </a:r>
            <a:endParaRPr/>
          </a:p>
        </p:txBody>
      </p:sp>
      <p:sp>
        <p:nvSpPr>
          <p:cNvPr id="795" name="Google Shape;79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do people not do CNNs this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filters are too small usually.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if we do tracking with correlation filters then they’re big enough to matter</a:t>
            </a:r>
            <a:endParaRPr/>
          </a:p>
        </p:txBody>
      </p:sp>
      <p:sp>
        <p:nvSpPr>
          <p:cNvPr id="813" name="Google Shape;81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artists seem to have figured a lot of this out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remember when we relaxed our eyes we could see Messi (the low frequency). relaxing our eyes is like blurring</a:t>
            </a:r>
            <a:endParaRPr/>
          </a:p>
          <a:p>
            <a:pPr indent="-317500" lvl="0" marL="457200" rtl="0" algn="l">
              <a:spcBef>
                <a:spcPts val="0"/>
              </a:spcBef>
              <a:spcAft>
                <a:spcPts val="0"/>
              </a:spcAft>
              <a:buSzPts val="1400"/>
              <a:buChar char="-"/>
            </a:pPr>
            <a:r>
              <a:rPr lang="en-US"/>
              <a:t>the edges of our vision are lower resolution and so also blur</a:t>
            </a:r>
            <a:endParaRPr/>
          </a:p>
        </p:txBody>
      </p:sp>
      <p:sp>
        <p:nvSpPr>
          <p:cNvPr id="822" name="Google Shape;82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high freq shes smiles but low maybe not.</a:t>
            </a:r>
            <a:endParaRPr/>
          </a:p>
        </p:txBody>
      </p:sp>
      <p:sp>
        <p:nvSpPr>
          <p:cNvPr id="830" name="Google Shape;83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explain jpeg</a:t>
            </a:r>
            <a:endParaRPr/>
          </a:p>
        </p:txBody>
      </p:sp>
      <p:sp>
        <p:nvSpPr>
          <p:cNvPr id="839" name="Google Shape;839;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f0af22959c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1f0af22959c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f0af22959c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f0af22959c_0_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This is one of the most important properties of sinusoidal representations. </a:t>
            </a:r>
            <a:endParaRPr/>
          </a:p>
          <a:p>
            <a:pPr indent="-317500" lvl="0" marL="457200" rtl="0" algn="l">
              <a:spcBef>
                <a:spcPts val="0"/>
              </a:spcBef>
              <a:spcAft>
                <a:spcPts val="0"/>
              </a:spcAft>
              <a:buSzPts val="1400"/>
              <a:buChar char="-"/>
            </a:pPr>
            <a:r>
              <a:rPr lang="en-US"/>
              <a:t>We can do projection into our eigenvector basis of sinusoids, then just scale our </a:t>
            </a:r>
            <a:r>
              <a:rPr lang="en-US"/>
              <a:t>coefficients</a:t>
            </a:r>
            <a:r>
              <a:rPr lang="en-US"/>
              <a:t> and put our signal back together by summing</a:t>
            </a:r>
            <a:endParaRPr/>
          </a:p>
          <a:p>
            <a:pPr indent="-317500" lvl="0" marL="457200" rtl="0" algn="l">
              <a:spcBef>
                <a:spcPts val="0"/>
              </a:spcBef>
              <a:spcAft>
                <a:spcPts val="0"/>
              </a:spcAft>
              <a:buSzPts val="1400"/>
              <a:buChar char="-"/>
            </a:pPr>
            <a:r>
              <a:rPr lang="en-US"/>
              <a:t>What I’m saying is that we can replace convolution by projection and scaling.</a:t>
            </a:r>
            <a:endParaRPr/>
          </a:p>
          <a:p>
            <a:pPr indent="-317500" lvl="0" marL="457200" rtl="0" algn="l">
              <a:spcBef>
                <a:spcPts val="0"/>
              </a:spcBef>
              <a:spcAft>
                <a:spcPts val="0"/>
              </a:spcAft>
              <a:buSzPts val="1400"/>
              <a:buChar char="-"/>
            </a:pPr>
            <a:r>
              <a:rPr lang="en-US"/>
              <a:t>And there are some CNNs that work based on this principal</a:t>
            </a:r>
            <a:endParaRPr/>
          </a:p>
          <a:p>
            <a:pPr indent="-317500" lvl="0" marL="457200" rtl="0" algn="l">
              <a:spcBef>
                <a:spcPts val="0"/>
              </a:spcBef>
              <a:spcAft>
                <a:spcPts val="0"/>
              </a:spcAft>
              <a:buSzPts val="1400"/>
              <a:buChar char="-"/>
            </a:pPr>
            <a:r>
              <a:rPr lang="en-US"/>
              <a:t>we’re going to get into the details but this is the idea we’re aiming for today</a:t>
            </a:r>
            <a:endParaRPr/>
          </a:p>
        </p:txBody>
      </p:sp>
      <p:sp>
        <p:nvSpPr>
          <p:cNvPr id="172" name="Google Shape;17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f0af22959c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f0af22959c_0_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f0af22959c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f0af22959c_0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ok this is hopefully mostly boring background we’re starting with but it will ramp up quickly.</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name all the parameters</a:t>
            </a:r>
            <a:endParaRPr/>
          </a:p>
          <a:p>
            <a:pPr indent="-317500" lvl="0" marL="457200" rtl="0" algn="l">
              <a:lnSpc>
                <a:spcPct val="117999"/>
              </a:lnSpc>
              <a:spcBef>
                <a:spcPts val="0"/>
              </a:spcBef>
              <a:spcAft>
                <a:spcPts val="0"/>
              </a:spcAft>
              <a:buSzPts val="1400"/>
              <a:buChar char="-"/>
            </a:pPr>
            <a:r>
              <a:rPr lang="en-US"/>
              <a:t>we can shift by the phase phi</a:t>
            </a:r>
            <a:endParaRPr/>
          </a:p>
          <a:p>
            <a:pPr indent="-317500" lvl="0" marL="457200" rtl="0" algn="l">
              <a:lnSpc>
                <a:spcPct val="117999"/>
              </a:lnSpc>
              <a:spcBef>
                <a:spcPts val="0"/>
              </a:spcBef>
              <a:spcAft>
                <a:spcPts val="0"/>
              </a:spcAft>
              <a:buSzPts val="1400"/>
              <a:buChar char="-"/>
            </a:pPr>
            <a:r>
              <a:rPr lang="en-US"/>
              <a:t>what is the frequency? we write it this way so that the units are cycle per sec</a:t>
            </a:r>
            <a:endParaRPr/>
          </a:p>
          <a:p>
            <a:pPr indent="-317500" lvl="0" marL="457200" rtl="0" algn="l">
              <a:lnSpc>
                <a:spcPct val="117999"/>
              </a:lnSpc>
              <a:spcBef>
                <a:spcPts val="0"/>
              </a:spcBef>
              <a:spcAft>
                <a:spcPts val="0"/>
              </a:spcAft>
              <a:buSzPts val="1400"/>
              <a:buChar char="-"/>
            </a:pPr>
            <a:r>
              <a:rPr lang="en-US"/>
              <a:t>sometimes we do omega instead which is radians / sec. What is the definition to make sure people are with me?</a:t>
            </a:r>
            <a:endParaRPr/>
          </a:p>
          <a:p>
            <a:pPr indent="-317500" lvl="0" marL="457200" rtl="0" algn="l">
              <a:lnSpc>
                <a:spcPct val="117999"/>
              </a:lnSpc>
              <a:spcBef>
                <a:spcPts val="0"/>
              </a:spcBef>
              <a:spcAft>
                <a:spcPts val="0"/>
              </a:spcAft>
              <a:buSzPts val="1400"/>
              <a:buChar char="-"/>
            </a:pPr>
            <a:r>
              <a:rPr lang="en-US"/>
              <a:t>lambda is the wavelength. what is it in terms of f? (1/f) </a:t>
            </a:r>
            <a:endParaRPr/>
          </a:p>
          <a:p>
            <a:pPr indent="-317500" lvl="0" marL="457200" rtl="0" algn="l">
              <a:lnSpc>
                <a:spcPct val="117999"/>
              </a:lnSpc>
              <a:spcBef>
                <a:spcPts val="0"/>
              </a:spcBef>
              <a:spcAft>
                <a:spcPts val="0"/>
              </a:spcAft>
              <a:buSzPts val="1400"/>
              <a:buChar char="-"/>
            </a:pPr>
            <a:r>
              <a:rPr lang="en-US"/>
              <a:t>ok so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recall: imaginary plane, i or j. we’re going to use j</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recall: </a:t>
            </a:r>
            <a:r>
              <a:rPr lang="en-US"/>
              <a:t>euler = polar coordinates</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so what is re(z)?</a:t>
            </a:r>
            <a:endParaRPr/>
          </a:p>
          <a:p>
            <a:pPr indent="0" lvl="0" marL="0" rtl="0" algn="l">
              <a:lnSpc>
                <a:spcPct val="117999"/>
              </a:lnSpc>
              <a:spcBef>
                <a:spcPts val="0"/>
              </a:spcBef>
              <a:spcAft>
                <a:spcPts val="0"/>
              </a:spcAft>
              <a:buNone/>
            </a:pPr>
            <a:r>
              <a:rPr lang="en-US"/>
              <a:t>what is im(z)?</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does anybody remember what the star means?</a:t>
            </a:r>
            <a:endParaRPr/>
          </a:p>
          <a:p>
            <a:pPr indent="0" lvl="0" marL="0" rtl="0" algn="l">
              <a:lnSpc>
                <a:spcPct val="117999"/>
              </a:lnSpc>
              <a:spcBef>
                <a:spcPts val="0"/>
              </a:spcBef>
              <a:spcAft>
                <a:spcPts val="0"/>
              </a:spcAft>
              <a:buNone/>
            </a:pPr>
            <a:r>
              <a:rPr lang="en-US"/>
              <a:t>conjuages z* = x - iy</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recall products of complex numbers (in polar)</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recall inverse: define inverse as x*inv(x) = 1, note = conjugate if r=1</a:t>
            </a:r>
            <a:endParaRPr/>
          </a:p>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1270000" y="50292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2" name="Google Shape;12;p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1" name="Shape 41"/>
        <p:cNvGrpSpPr/>
        <p:nvPr/>
      </p:nvGrpSpPr>
      <p:grpSpPr>
        <a:xfrm>
          <a:off x="0" y="0"/>
          <a:ext cx="0" cy="0"/>
          <a:chOff x="0" y="0"/>
          <a:chExt cx="0" cy="0"/>
        </a:xfrm>
      </p:grpSpPr>
      <p:sp>
        <p:nvSpPr>
          <p:cNvPr id="42" name="Google Shape;42;p11"/>
          <p:cNvSpPr/>
          <p:nvPr>
            <p:ph idx="2" type="pic"/>
          </p:nvPr>
        </p:nvSpPr>
        <p:spPr>
          <a:xfrm>
            <a:off x="4533900" y="2603500"/>
            <a:ext cx="9429750" cy="6286500"/>
          </a:xfrm>
          <a:prstGeom prst="rect">
            <a:avLst/>
          </a:prstGeom>
          <a:noFill/>
          <a:ln>
            <a:noFill/>
          </a:ln>
        </p:spPr>
      </p:sp>
      <p:sp>
        <p:nvSpPr>
          <p:cNvPr id="43" name="Google Shape;43;p1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4" name="Google Shape;44;p11"/>
          <p:cNvSpPr txBox="1"/>
          <p:nvPr>
            <p:ph idx="1" type="body"/>
          </p:nvPr>
        </p:nvSpPr>
        <p:spPr>
          <a:xfrm>
            <a:off x="952500" y="2603500"/>
            <a:ext cx="5334000" cy="6286500"/>
          </a:xfrm>
          <a:prstGeom prst="rect">
            <a:avLst/>
          </a:prstGeom>
          <a:noFill/>
          <a:ln>
            <a:noFill/>
          </a:ln>
        </p:spPr>
        <p:txBody>
          <a:bodyPr anchorCtr="0" anchor="ctr" bIns="50800" lIns="50800" spcFirstLastPara="1" rIns="50800" wrap="square" tIns="50800">
            <a:normAutofit/>
          </a:bodyPr>
          <a:lstStyle>
            <a:lvl1pPr indent="-361950" lvl="0" marL="457200" algn="l">
              <a:lnSpc>
                <a:spcPct val="100000"/>
              </a:lnSpc>
              <a:spcBef>
                <a:spcPts val="3200"/>
              </a:spcBef>
              <a:spcAft>
                <a:spcPts val="0"/>
              </a:spcAft>
              <a:buClr>
                <a:srgbClr val="000000"/>
              </a:buClr>
              <a:buSzPts val="2100"/>
              <a:buFont typeface="Helvetica Neue Light"/>
              <a:buChar char="•"/>
              <a:defRPr sz="2800"/>
            </a:lvl1pPr>
            <a:lvl2pPr indent="-361950" lvl="1" marL="914400" algn="l">
              <a:lnSpc>
                <a:spcPct val="100000"/>
              </a:lnSpc>
              <a:spcBef>
                <a:spcPts val="3200"/>
              </a:spcBef>
              <a:spcAft>
                <a:spcPts val="0"/>
              </a:spcAft>
              <a:buClr>
                <a:srgbClr val="000000"/>
              </a:buClr>
              <a:buSzPts val="2100"/>
              <a:buFont typeface="Helvetica Neue Light"/>
              <a:buChar char="•"/>
              <a:defRPr sz="2800"/>
            </a:lvl2pPr>
            <a:lvl3pPr indent="-361950" lvl="2" marL="1371600" algn="l">
              <a:lnSpc>
                <a:spcPct val="100000"/>
              </a:lnSpc>
              <a:spcBef>
                <a:spcPts val="3200"/>
              </a:spcBef>
              <a:spcAft>
                <a:spcPts val="0"/>
              </a:spcAft>
              <a:buClr>
                <a:srgbClr val="000000"/>
              </a:buClr>
              <a:buSzPts val="2100"/>
              <a:buFont typeface="Helvetica Neue Light"/>
              <a:buChar char="•"/>
              <a:defRPr sz="2800"/>
            </a:lvl3pPr>
            <a:lvl4pPr indent="-361950" lvl="3" marL="1828800" algn="l">
              <a:lnSpc>
                <a:spcPct val="100000"/>
              </a:lnSpc>
              <a:spcBef>
                <a:spcPts val="3200"/>
              </a:spcBef>
              <a:spcAft>
                <a:spcPts val="0"/>
              </a:spcAft>
              <a:buClr>
                <a:srgbClr val="000000"/>
              </a:buClr>
              <a:buSzPts val="2100"/>
              <a:buFont typeface="Helvetica Neue Light"/>
              <a:buChar char="•"/>
              <a:defRPr sz="2800"/>
            </a:lvl4pPr>
            <a:lvl5pPr indent="-361950" lvl="4" marL="2286000" algn="l">
              <a:lnSpc>
                <a:spcPct val="100000"/>
              </a:lnSpc>
              <a:spcBef>
                <a:spcPts val="3200"/>
              </a:spcBef>
              <a:spcAft>
                <a:spcPts val="0"/>
              </a:spcAft>
              <a:buClr>
                <a:srgbClr val="000000"/>
              </a:buClr>
              <a:buSzPts val="2100"/>
              <a:buFont typeface="Helvetica Neue Light"/>
              <a:buChar char="•"/>
              <a:defRPr sz="2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45" name="Google Shape;45;p1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46" name="Shape 46"/>
        <p:cNvGrpSpPr/>
        <p:nvPr/>
      </p:nvGrpSpPr>
      <p:grpSpPr>
        <a:xfrm>
          <a:off x="0" y="0"/>
          <a:ext cx="0" cy="0"/>
          <a:chOff x="0" y="0"/>
          <a:chExt cx="0" cy="0"/>
        </a:xfrm>
      </p:grpSpPr>
      <p:sp>
        <p:nvSpPr>
          <p:cNvPr id="47" name="Google Shape;47;p12"/>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48" name="Google Shape;48;p1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49" name="Shape 49"/>
        <p:cNvGrpSpPr/>
        <p:nvPr/>
      </p:nvGrpSpPr>
      <p:grpSpPr>
        <a:xfrm>
          <a:off x="0" y="0"/>
          <a:ext cx="0" cy="0"/>
          <a:chOff x="0" y="0"/>
          <a:chExt cx="0" cy="0"/>
        </a:xfrm>
      </p:grpSpPr>
      <p:sp>
        <p:nvSpPr>
          <p:cNvPr id="50" name="Google Shape;50;p13"/>
          <p:cNvSpPr/>
          <p:nvPr>
            <p:ph idx="2" type="pic"/>
          </p:nvPr>
        </p:nvSpPr>
        <p:spPr>
          <a:xfrm>
            <a:off x="6680200" y="5026947"/>
            <a:ext cx="6057901" cy="4040705"/>
          </a:xfrm>
          <a:prstGeom prst="rect">
            <a:avLst/>
          </a:prstGeom>
          <a:noFill/>
          <a:ln>
            <a:noFill/>
          </a:ln>
        </p:spPr>
      </p:sp>
      <p:sp>
        <p:nvSpPr>
          <p:cNvPr id="51" name="Google Shape;51;p13"/>
          <p:cNvSpPr/>
          <p:nvPr>
            <p:ph idx="3" type="pic"/>
          </p:nvPr>
        </p:nvSpPr>
        <p:spPr>
          <a:xfrm>
            <a:off x="6502400" y="886747"/>
            <a:ext cx="5867400" cy="3911601"/>
          </a:xfrm>
          <a:prstGeom prst="rect">
            <a:avLst/>
          </a:prstGeom>
          <a:noFill/>
          <a:ln>
            <a:noFill/>
          </a:ln>
        </p:spPr>
      </p:sp>
      <p:sp>
        <p:nvSpPr>
          <p:cNvPr id="52" name="Google Shape;52;p13"/>
          <p:cNvSpPr/>
          <p:nvPr>
            <p:ph idx="4" type="pic"/>
          </p:nvPr>
        </p:nvSpPr>
        <p:spPr>
          <a:xfrm>
            <a:off x="-2374900" y="889000"/>
            <a:ext cx="11976100" cy="7984067"/>
          </a:xfrm>
          <a:prstGeom prst="rect">
            <a:avLst/>
          </a:prstGeom>
          <a:noFill/>
          <a:ln>
            <a:noFill/>
          </a:ln>
        </p:spPr>
      </p:sp>
      <p:sp>
        <p:nvSpPr>
          <p:cNvPr id="53" name="Google Shape;53;p1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4" name="Shape 54"/>
        <p:cNvGrpSpPr/>
        <p:nvPr/>
      </p:nvGrpSpPr>
      <p:grpSpPr>
        <a:xfrm>
          <a:off x="0" y="0"/>
          <a:ext cx="0" cy="0"/>
          <a:chOff x="0" y="0"/>
          <a:chExt cx="0" cy="0"/>
        </a:xfrm>
      </p:grpSpPr>
      <p:sp>
        <p:nvSpPr>
          <p:cNvPr id="55" name="Google Shape;55;p14"/>
          <p:cNvSpPr txBox="1"/>
          <p:nvPr>
            <p:ph idx="1" type="body"/>
          </p:nvPr>
        </p:nvSpPr>
        <p:spPr>
          <a:xfrm>
            <a:off x="1270000" y="6362700"/>
            <a:ext cx="10464800" cy="469900"/>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56" name="Google Shape;56;p14"/>
          <p:cNvSpPr txBox="1"/>
          <p:nvPr>
            <p:ph idx="2" type="body"/>
          </p:nvPr>
        </p:nvSpPr>
        <p:spPr>
          <a:xfrm>
            <a:off x="1270000" y="4267200"/>
            <a:ext cx="10464800" cy="6858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800"/>
              <a:buFont typeface="Helvetica Neue Light"/>
              <a:buNone/>
              <a:defRPr sz="3800"/>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57" name="Google Shape;57;p1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58" name="Shape 58"/>
        <p:cNvGrpSpPr/>
        <p:nvPr/>
      </p:nvGrpSpPr>
      <p:grpSpPr>
        <a:xfrm>
          <a:off x="0" y="0"/>
          <a:ext cx="0" cy="0"/>
          <a:chOff x="0" y="0"/>
          <a:chExt cx="0" cy="0"/>
        </a:xfrm>
      </p:grpSpPr>
      <p:sp>
        <p:nvSpPr>
          <p:cNvPr id="59" name="Google Shape;59;p15"/>
          <p:cNvSpPr/>
          <p:nvPr>
            <p:ph idx="2" type="pic"/>
          </p:nvPr>
        </p:nvSpPr>
        <p:spPr>
          <a:xfrm>
            <a:off x="-812800" y="0"/>
            <a:ext cx="15232066" cy="10160000"/>
          </a:xfrm>
          <a:prstGeom prst="rect">
            <a:avLst/>
          </a:prstGeom>
          <a:noFill/>
          <a:ln>
            <a:noFill/>
          </a:ln>
        </p:spPr>
      </p:sp>
      <p:sp>
        <p:nvSpPr>
          <p:cNvPr id="60" name="Google Shape;60;p1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1" name="Shape 61"/>
        <p:cNvGrpSpPr/>
        <p:nvPr/>
      </p:nvGrpSpPr>
      <p:grpSpPr>
        <a:xfrm>
          <a:off x="0" y="0"/>
          <a:ext cx="0" cy="0"/>
          <a:chOff x="0" y="0"/>
          <a:chExt cx="0" cy="0"/>
        </a:xfrm>
      </p:grpSpPr>
      <p:sp>
        <p:nvSpPr>
          <p:cNvPr id="62" name="Google Shape;62;p1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4">
    <p:spTree>
      <p:nvGrpSpPr>
        <p:cNvPr id="63" name="Shape 63"/>
        <p:cNvGrpSpPr/>
        <p:nvPr/>
      </p:nvGrpSpPr>
      <p:grpSpPr>
        <a:xfrm>
          <a:off x="0" y="0"/>
          <a:ext cx="0" cy="0"/>
          <a:chOff x="0" y="0"/>
          <a:chExt cx="0" cy="0"/>
        </a:xfrm>
      </p:grpSpPr>
      <p:cxnSp>
        <p:nvCxnSpPr>
          <p:cNvPr id="64" name="Google Shape;64;p17"/>
          <p:cNvCxnSpPr/>
          <p:nvPr/>
        </p:nvCxnSpPr>
        <p:spPr>
          <a:xfrm>
            <a:off x="975359" y="1192106"/>
            <a:ext cx="11054082" cy="1"/>
          </a:xfrm>
          <a:prstGeom prst="straightConnector1">
            <a:avLst/>
          </a:prstGeom>
          <a:noFill/>
          <a:ln cap="flat" cmpd="sng" w="50800">
            <a:solidFill>
              <a:srgbClr val="000000"/>
            </a:solidFill>
            <a:prstDash val="solid"/>
            <a:round/>
            <a:headEnd len="sm" w="sm" type="none"/>
            <a:tailEnd len="sm" w="sm" type="none"/>
          </a:ln>
        </p:spPr>
      </p:cxnSp>
      <p:sp>
        <p:nvSpPr>
          <p:cNvPr id="65" name="Google Shape;65;p17"/>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8"/>
          <p:cNvSpPr txBox="1"/>
          <p:nvPr>
            <p:ph type="title"/>
          </p:nvPr>
        </p:nvSpPr>
        <p:spPr>
          <a:xfrm>
            <a:off x="650239" y="390596"/>
            <a:ext cx="11704322" cy="1625601"/>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000000"/>
              </a:buClr>
              <a:buSzPts val="6200"/>
              <a:buFont typeface="Arial"/>
              <a:buNone/>
              <a:defRPr sz="6200">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8" name="Google Shape;68;p18"/>
          <p:cNvSpPr txBox="1"/>
          <p:nvPr>
            <p:ph idx="1" type="body"/>
          </p:nvPr>
        </p:nvSpPr>
        <p:spPr>
          <a:xfrm>
            <a:off x="650239" y="2275839"/>
            <a:ext cx="11704322" cy="6436927"/>
          </a:xfrm>
          <a:prstGeom prst="rect">
            <a:avLst/>
          </a:prstGeom>
          <a:noFill/>
          <a:ln>
            <a:noFill/>
          </a:ln>
        </p:spPr>
        <p:txBody>
          <a:bodyPr anchorCtr="0" anchor="t" bIns="65000" lIns="65000" spcFirstLastPara="1" rIns="65000" wrap="square" tIns="65000">
            <a:normAutofit/>
          </a:bodyPr>
          <a:lstStyle>
            <a:lvl1pPr indent="-508000" lvl="0" marL="4572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1pPr>
            <a:lvl2pPr indent="-508000" lvl="1" marL="9144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2pPr>
            <a:lvl3pPr indent="-508000" lvl="2" marL="13716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3pPr>
            <a:lvl4pPr indent="-508000" lvl="3" marL="18288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4pPr>
            <a:lvl5pPr indent="-508000" lvl="4" marL="22860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69" name="Google Shape;69;p18"/>
          <p:cNvSpPr txBox="1"/>
          <p:nvPr>
            <p:ph idx="12" type="sldNum"/>
          </p:nvPr>
        </p:nvSpPr>
        <p:spPr>
          <a:xfrm>
            <a:off x="11957539" y="8882098"/>
            <a:ext cx="397021" cy="389270"/>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0" name="Shape 70"/>
        <p:cNvGrpSpPr/>
        <p:nvPr/>
      </p:nvGrpSpPr>
      <p:grpSpPr>
        <a:xfrm>
          <a:off x="0" y="0"/>
          <a:ext cx="0" cy="0"/>
          <a:chOff x="0" y="0"/>
          <a:chExt cx="0" cy="0"/>
        </a:xfrm>
      </p:grpSpPr>
      <p:sp>
        <p:nvSpPr>
          <p:cNvPr id="71" name="Google Shape;71;p19"/>
          <p:cNvSpPr txBox="1"/>
          <p:nvPr>
            <p:ph type="title"/>
          </p:nvPr>
        </p:nvSpPr>
        <p:spPr>
          <a:xfrm>
            <a:off x="650239" y="390596"/>
            <a:ext cx="11704322" cy="1625601"/>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000000"/>
              </a:buClr>
              <a:buSzPts val="6200"/>
              <a:buFont typeface="Arial"/>
              <a:buNone/>
              <a:defRPr sz="6200">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2" name="Google Shape;72;p19"/>
          <p:cNvSpPr txBox="1"/>
          <p:nvPr>
            <p:ph idx="12" type="sldNum"/>
          </p:nvPr>
        </p:nvSpPr>
        <p:spPr>
          <a:xfrm>
            <a:off x="11957539" y="8882098"/>
            <a:ext cx="397021" cy="389270"/>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73" name="Shape 73"/>
        <p:cNvGrpSpPr/>
        <p:nvPr/>
      </p:nvGrpSpPr>
      <p:grpSpPr>
        <a:xfrm>
          <a:off x="0" y="0"/>
          <a:ext cx="0" cy="0"/>
          <a:chOff x="0" y="0"/>
          <a:chExt cx="0" cy="0"/>
        </a:xfrm>
      </p:grpSpPr>
      <p:sp>
        <p:nvSpPr>
          <p:cNvPr id="74" name="Google Shape;74;p20"/>
          <p:cNvSpPr txBox="1"/>
          <p:nvPr>
            <p:ph type="title"/>
          </p:nvPr>
        </p:nvSpPr>
        <p:spPr>
          <a:xfrm>
            <a:off x="975359" y="216746"/>
            <a:ext cx="11054082" cy="1192108"/>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262699"/>
              </a:buClr>
              <a:buSzPts val="4400"/>
              <a:buFont typeface="Arial"/>
              <a:buNone/>
              <a:defRPr sz="4400">
                <a:solidFill>
                  <a:srgbClr val="262699"/>
                </a:solidFill>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5" name="Google Shape;75;p20"/>
          <p:cNvSpPr txBox="1"/>
          <p:nvPr>
            <p:ph idx="12" type="sldNum"/>
          </p:nvPr>
        </p:nvSpPr>
        <p:spPr>
          <a:xfrm>
            <a:off x="11632419" y="8886613"/>
            <a:ext cx="397022" cy="389270"/>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952500" y="2603500"/>
            <a:ext cx="11099800" cy="62865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6" name="Google Shape;16;p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76" name="Shape 76"/>
        <p:cNvGrpSpPr/>
        <p:nvPr/>
      </p:nvGrpSpPr>
      <p:grpSpPr>
        <a:xfrm>
          <a:off x="0" y="0"/>
          <a:ext cx="0" cy="0"/>
          <a:chOff x="0" y="0"/>
          <a:chExt cx="0" cy="0"/>
        </a:xfrm>
      </p:grpSpPr>
      <p:sp>
        <p:nvSpPr>
          <p:cNvPr id="77" name="Google Shape;77;p21"/>
          <p:cNvSpPr txBox="1"/>
          <p:nvPr>
            <p:ph type="title"/>
          </p:nvPr>
        </p:nvSpPr>
        <p:spPr>
          <a:xfrm>
            <a:off x="975359" y="216746"/>
            <a:ext cx="11054082" cy="1192108"/>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262699"/>
              </a:buClr>
              <a:buSzPts val="4400"/>
              <a:buFont typeface="Arial"/>
              <a:buNone/>
              <a:defRPr sz="4400">
                <a:solidFill>
                  <a:srgbClr val="262699"/>
                </a:solidFill>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8" name="Google Shape;78;p21"/>
          <p:cNvSpPr txBox="1"/>
          <p:nvPr>
            <p:ph idx="1" type="body"/>
          </p:nvPr>
        </p:nvSpPr>
        <p:spPr>
          <a:xfrm>
            <a:off x="975359" y="1517226"/>
            <a:ext cx="11054082" cy="7152641"/>
          </a:xfrm>
          <a:prstGeom prst="rect">
            <a:avLst/>
          </a:prstGeom>
          <a:noFill/>
          <a:ln>
            <a:noFill/>
          </a:ln>
        </p:spPr>
        <p:txBody>
          <a:bodyPr anchorCtr="0" anchor="t" bIns="65000" lIns="65000" spcFirstLastPara="1" rIns="65000" wrap="square" tIns="65000">
            <a:normAutofit/>
          </a:bodyPr>
          <a:lstStyle>
            <a:lvl1pPr indent="-444500" lvl="0" marL="457200" algn="l">
              <a:lnSpc>
                <a:spcPct val="100000"/>
              </a:lnSpc>
              <a:spcBef>
                <a:spcPts val="800"/>
              </a:spcBef>
              <a:spcAft>
                <a:spcPts val="0"/>
              </a:spcAft>
              <a:buClr>
                <a:srgbClr val="3333CC"/>
              </a:buClr>
              <a:buSzPts val="3400"/>
              <a:buFont typeface="Arial"/>
              <a:buChar char="▪"/>
              <a:defRPr sz="3400">
                <a:latin typeface="Arial"/>
                <a:ea typeface="Arial"/>
                <a:cs typeface="Arial"/>
                <a:sym typeface="Arial"/>
              </a:defRPr>
            </a:lvl1pPr>
            <a:lvl2pPr indent="-444500" lvl="1" marL="914400" algn="l">
              <a:lnSpc>
                <a:spcPct val="100000"/>
              </a:lnSpc>
              <a:spcBef>
                <a:spcPts val="800"/>
              </a:spcBef>
              <a:spcAft>
                <a:spcPts val="0"/>
              </a:spcAft>
              <a:buClr>
                <a:srgbClr val="3333CC"/>
              </a:buClr>
              <a:buSzPts val="3400"/>
              <a:buFont typeface="Arial"/>
              <a:buChar char="▪"/>
              <a:defRPr sz="3400">
                <a:latin typeface="Arial"/>
                <a:ea typeface="Arial"/>
                <a:cs typeface="Arial"/>
                <a:sym typeface="Arial"/>
              </a:defRPr>
            </a:lvl2pPr>
            <a:lvl3pPr indent="-444500" lvl="2" marL="1371600" algn="l">
              <a:lnSpc>
                <a:spcPct val="100000"/>
              </a:lnSpc>
              <a:spcBef>
                <a:spcPts val="800"/>
              </a:spcBef>
              <a:spcAft>
                <a:spcPts val="0"/>
              </a:spcAft>
              <a:buClr>
                <a:srgbClr val="3333CC"/>
              </a:buClr>
              <a:buSzPts val="3400"/>
              <a:buFont typeface="Arial"/>
              <a:buChar char="▪"/>
              <a:defRPr sz="3400">
                <a:latin typeface="Arial"/>
                <a:ea typeface="Arial"/>
                <a:cs typeface="Arial"/>
                <a:sym typeface="Arial"/>
              </a:defRPr>
            </a:lvl3pPr>
            <a:lvl4pPr indent="-444500" lvl="3" marL="1828800" algn="l">
              <a:lnSpc>
                <a:spcPct val="100000"/>
              </a:lnSpc>
              <a:spcBef>
                <a:spcPts val="800"/>
              </a:spcBef>
              <a:spcAft>
                <a:spcPts val="0"/>
              </a:spcAft>
              <a:buClr>
                <a:srgbClr val="3333CC"/>
              </a:buClr>
              <a:buSzPts val="3400"/>
              <a:buFont typeface="Arial"/>
              <a:buChar char="▪"/>
              <a:defRPr sz="3400">
                <a:latin typeface="Arial"/>
                <a:ea typeface="Arial"/>
                <a:cs typeface="Arial"/>
                <a:sym typeface="Arial"/>
              </a:defRPr>
            </a:lvl4pPr>
            <a:lvl5pPr indent="-444500" lvl="4" marL="2286000" algn="l">
              <a:lnSpc>
                <a:spcPct val="100000"/>
              </a:lnSpc>
              <a:spcBef>
                <a:spcPts val="800"/>
              </a:spcBef>
              <a:spcAft>
                <a:spcPts val="0"/>
              </a:spcAft>
              <a:buClr>
                <a:srgbClr val="3333CC"/>
              </a:buClr>
              <a:buSzPts val="3400"/>
              <a:buFont typeface="Arial"/>
              <a:buChar char="▪"/>
              <a:defRPr sz="3400">
                <a:latin typeface="Arial"/>
                <a:ea typeface="Arial"/>
                <a:cs typeface="Arial"/>
                <a:sym typeface="Arial"/>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79" name="Google Shape;79;p21"/>
          <p:cNvSpPr txBox="1"/>
          <p:nvPr>
            <p:ph idx="12" type="sldNum"/>
          </p:nvPr>
        </p:nvSpPr>
        <p:spPr>
          <a:xfrm>
            <a:off x="11632419" y="8886613"/>
            <a:ext cx="397022" cy="389270"/>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5">
    <p:spTree>
      <p:nvGrpSpPr>
        <p:cNvPr id="80" name="Shape 80"/>
        <p:cNvGrpSpPr/>
        <p:nvPr/>
      </p:nvGrpSpPr>
      <p:grpSpPr>
        <a:xfrm>
          <a:off x="0" y="0"/>
          <a:ext cx="0" cy="0"/>
          <a:chOff x="0" y="0"/>
          <a:chExt cx="0" cy="0"/>
        </a:xfrm>
      </p:grpSpPr>
      <p:sp>
        <p:nvSpPr>
          <p:cNvPr id="81" name="Google Shape;81;p22"/>
          <p:cNvSpPr txBox="1"/>
          <p:nvPr>
            <p:ph type="title"/>
          </p:nvPr>
        </p:nvSpPr>
        <p:spPr>
          <a:xfrm>
            <a:off x="975359" y="866986"/>
            <a:ext cx="11054082" cy="1625601"/>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000000"/>
              </a:buClr>
              <a:buSzPts val="6200"/>
              <a:buFont typeface="Arial"/>
              <a:buNone/>
              <a:defRPr sz="6200">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2" name="Google Shape;82;p22"/>
          <p:cNvSpPr txBox="1"/>
          <p:nvPr>
            <p:ph idx="1" type="body"/>
          </p:nvPr>
        </p:nvSpPr>
        <p:spPr>
          <a:xfrm>
            <a:off x="975359" y="2817706"/>
            <a:ext cx="11054082" cy="5852161"/>
          </a:xfrm>
          <a:prstGeom prst="rect">
            <a:avLst/>
          </a:prstGeom>
          <a:noFill/>
          <a:ln>
            <a:noFill/>
          </a:ln>
        </p:spPr>
        <p:txBody>
          <a:bodyPr anchorCtr="0" anchor="t" bIns="65000" lIns="65000" spcFirstLastPara="1" rIns="65000" wrap="square" tIns="65000">
            <a:normAutofit/>
          </a:bodyPr>
          <a:lstStyle>
            <a:lvl1pPr indent="-508000" lvl="0" marL="4572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1pPr>
            <a:lvl2pPr indent="-508000" lvl="1" marL="9144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2pPr>
            <a:lvl3pPr indent="-508000" lvl="2" marL="13716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3pPr>
            <a:lvl4pPr indent="-508000" lvl="3" marL="18288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4pPr>
            <a:lvl5pPr indent="-508000" lvl="4" marL="22860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83" name="Google Shape;83;p22"/>
          <p:cNvSpPr txBox="1"/>
          <p:nvPr>
            <p:ph idx="12" type="sldNum"/>
          </p:nvPr>
        </p:nvSpPr>
        <p:spPr>
          <a:xfrm>
            <a:off x="11658092" y="8886613"/>
            <a:ext cx="371349" cy="387038"/>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6">
    <p:spTree>
      <p:nvGrpSpPr>
        <p:cNvPr id="84" name="Shape 84"/>
        <p:cNvGrpSpPr/>
        <p:nvPr/>
      </p:nvGrpSpPr>
      <p:grpSpPr>
        <a:xfrm>
          <a:off x="0" y="0"/>
          <a:ext cx="0" cy="0"/>
          <a:chOff x="0" y="0"/>
          <a:chExt cx="0" cy="0"/>
        </a:xfrm>
      </p:grpSpPr>
      <p:sp>
        <p:nvSpPr>
          <p:cNvPr id="85" name="Google Shape;85;p23"/>
          <p:cNvSpPr txBox="1"/>
          <p:nvPr>
            <p:ph type="title"/>
          </p:nvPr>
        </p:nvSpPr>
        <p:spPr>
          <a:xfrm>
            <a:off x="975359" y="866986"/>
            <a:ext cx="11054082" cy="1625601"/>
          </a:xfrm>
          <a:prstGeom prst="rect">
            <a:avLst/>
          </a:prstGeom>
          <a:noFill/>
          <a:ln>
            <a:noFill/>
          </a:ln>
        </p:spPr>
        <p:txBody>
          <a:bodyPr anchorCtr="0" anchor="ctr" bIns="65000" lIns="65000" spcFirstLastPara="1" rIns="65000" wrap="square" tIns="65000">
            <a:normAutofit/>
          </a:bodyPr>
          <a:lstStyle>
            <a:lvl1pPr lvl="0" algn="ctr">
              <a:lnSpc>
                <a:spcPct val="100000"/>
              </a:lnSpc>
              <a:spcBef>
                <a:spcPts val="0"/>
              </a:spcBef>
              <a:spcAft>
                <a:spcPts val="0"/>
              </a:spcAft>
              <a:buClr>
                <a:srgbClr val="000000"/>
              </a:buClr>
              <a:buSzPts val="6200"/>
              <a:buFont typeface="Arial"/>
              <a:buNone/>
              <a:defRPr sz="6200">
                <a:latin typeface="Arial"/>
                <a:ea typeface="Arial"/>
                <a:cs typeface="Arial"/>
                <a:sym typeface="Aria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6" name="Google Shape;86;p23"/>
          <p:cNvSpPr txBox="1"/>
          <p:nvPr>
            <p:ph idx="1" type="body"/>
          </p:nvPr>
        </p:nvSpPr>
        <p:spPr>
          <a:xfrm>
            <a:off x="975359" y="2817706"/>
            <a:ext cx="5424689" cy="5852161"/>
          </a:xfrm>
          <a:prstGeom prst="rect">
            <a:avLst/>
          </a:prstGeom>
          <a:noFill/>
          <a:ln>
            <a:noFill/>
          </a:ln>
        </p:spPr>
        <p:txBody>
          <a:bodyPr anchorCtr="0" anchor="t" bIns="65000" lIns="65000" spcFirstLastPara="1" rIns="65000" wrap="square" tIns="65000">
            <a:normAutofit/>
          </a:bodyPr>
          <a:lstStyle>
            <a:lvl1pPr indent="-508000" lvl="0" marL="4572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1pPr>
            <a:lvl2pPr indent="-508000" lvl="1" marL="9144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2pPr>
            <a:lvl3pPr indent="-508000" lvl="2" marL="13716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3pPr>
            <a:lvl4pPr indent="-508000" lvl="3" marL="18288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4pPr>
            <a:lvl5pPr indent="-508000" lvl="4" marL="2286000" algn="l">
              <a:lnSpc>
                <a:spcPct val="100000"/>
              </a:lnSpc>
              <a:spcBef>
                <a:spcPts val="1000"/>
              </a:spcBef>
              <a:spcAft>
                <a:spcPts val="0"/>
              </a:spcAft>
              <a:buClr>
                <a:srgbClr val="000000"/>
              </a:buClr>
              <a:buSzPts val="4400"/>
              <a:buFont typeface="Arial"/>
              <a:buChar char="»"/>
              <a:defRPr sz="4400">
                <a:latin typeface="Arial"/>
                <a:ea typeface="Arial"/>
                <a:cs typeface="Arial"/>
                <a:sym typeface="Arial"/>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87" name="Google Shape;87;p23"/>
          <p:cNvSpPr txBox="1"/>
          <p:nvPr>
            <p:ph idx="12" type="sldNum"/>
          </p:nvPr>
        </p:nvSpPr>
        <p:spPr>
          <a:xfrm>
            <a:off x="11658092" y="8886613"/>
            <a:ext cx="371349" cy="387038"/>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7" name="Shape 17"/>
        <p:cNvGrpSpPr/>
        <p:nvPr/>
      </p:nvGrpSpPr>
      <p:grpSpPr>
        <a:xfrm>
          <a:off x="0" y="0"/>
          <a:ext cx="0" cy="0"/>
          <a:chOff x="0" y="0"/>
          <a:chExt cx="0" cy="0"/>
        </a:xfrm>
      </p:grpSpPr>
      <p:cxnSp>
        <p:nvCxnSpPr>
          <p:cNvPr id="18" name="Google Shape;18;p4"/>
          <p:cNvCxnSpPr/>
          <p:nvPr/>
        </p:nvCxnSpPr>
        <p:spPr>
          <a:xfrm>
            <a:off x="975359" y="1192106"/>
            <a:ext cx="11054082" cy="1"/>
          </a:xfrm>
          <a:prstGeom prst="straightConnector1">
            <a:avLst/>
          </a:prstGeom>
          <a:noFill/>
          <a:ln cap="flat" cmpd="sng" w="50800">
            <a:solidFill>
              <a:srgbClr val="000000"/>
            </a:solidFill>
            <a:prstDash val="solid"/>
            <a:round/>
            <a:headEnd len="sm" w="sm" type="none"/>
            <a:tailEnd len="sm" w="sm" type="none"/>
          </a:ln>
        </p:spPr>
      </p:cxnSp>
      <p:sp>
        <p:nvSpPr>
          <p:cNvPr id="19" name="Google Shape;19;p4"/>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2">
    <p:spTree>
      <p:nvGrpSpPr>
        <p:cNvPr id="20" name="Shape 20"/>
        <p:cNvGrpSpPr/>
        <p:nvPr/>
      </p:nvGrpSpPr>
      <p:grpSpPr>
        <a:xfrm>
          <a:off x="0" y="0"/>
          <a:ext cx="0" cy="0"/>
          <a:chOff x="0" y="0"/>
          <a:chExt cx="0" cy="0"/>
        </a:xfrm>
      </p:grpSpPr>
      <p:sp>
        <p:nvSpPr>
          <p:cNvPr id="21" name="Google Shape;21;p5"/>
          <p:cNvSpPr txBox="1"/>
          <p:nvPr>
            <p:ph idx="12" type="sldNum"/>
          </p:nvPr>
        </p:nvSpPr>
        <p:spPr>
          <a:xfrm>
            <a:off x="9320107" y="9114112"/>
            <a:ext cx="3034454" cy="371349"/>
          </a:xfrm>
          <a:prstGeom prst="rect">
            <a:avLst/>
          </a:prstGeom>
          <a:noFill/>
          <a:ln>
            <a:noFill/>
          </a:ln>
        </p:spPr>
        <p:txBody>
          <a:bodyPr anchorCtr="0" anchor="ctr" bIns="65000" lIns="65000" spcFirstLastPara="1" rIns="65000" wrap="square" tIns="65000">
            <a:spAutoFit/>
          </a:bodyPr>
          <a:lstStyle>
            <a:lvl1pPr indent="0" lvl="0"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600"/>
              <a:buFont typeface="Calibri"/>
              <a:buNone/>
              <a:defRPr sz="16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3">
    <p:spTree>
      <p:nvGrpSpPr>
        <p:cNvPr id="22" name="Shape 22"/>
        <p:cNvGrpSpPr/>
        <p:nvPr/>
      </p:nvGrpSpPr>
      <p:grpSpPr>
        <a:xfrm>
          <a:off x="0" y="0"/>
          <a:ext cx="0" cy="0"/>
          <a:chOff x="0" y="0"/>
          <a:chExt cx="0" cy="0"/>
        </a:xfrm>
      </p:grpSpPr>
      <p:cxnSp>
        <p:nvCxnSpPr>
          <p:cNvPr id="23" name="Google Shape;23;p6"/>
          <p:cNvCxnSpPr/>
          <p:nvPr/>
        </p:nvCxnSpPr>
        <p:spPr>
          <a:xfrm>
            <a:off x="975359" y="1192106"/>
            <a:ext cx="11054082" cy="1"/>
          </a:xfrm>
          <a:prstGeom prst="straightConnector1">
            <a:avLst/>
          </a:prstGeom>
          <a:noFill/>
          <a:ln cap="flat" cmpd="sng" w="50800">
            <a:solidFill>
              <a:srgbClr val="000000"/>
            </a:solidFill>
            <a:prstDash val="solid"/>
            <a:round/>
            <a:headEnd len="sm" w="sm" type="none"/>
            <a:tailEnd len="sm" w="sm" type="none"/>
          </a:ln>
        </p:spPr>
      </p:cxnSp>
      <p:sp>
        <p:nvSpPr>
          <p:cNvPr id="24" name="Google Shape;24;p6"/>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lvl1pPr indent="0" lvl="0"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800"/>
              <a:buFont typeface="Times New Roman"/>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25" name="Shape 25"/>
        <p:cNvGrpSpPr/>
        <p:nvPr/>
      </p:nvGrpSpPr>
      <p:grpSpPr>
        <a:xfrm>
          <a:off x="0" y="0"/>
          <a:ext cx="0" cy="0"/>
          <a:chOff x="0" y="0"/>
          <a:chExt cx="0" cy="0"/>
        </a:xfrm>
      </p:grpSpPr>
      <p:sp>
        <p:nvSpPr>
          <p:cNvPr id="26" name="Google Shape;26;p7"/>
          <p:cNvSpPr/>
          <p:nvPr>
            <p:ph idx="2" type="pic"/>
          </p:nvPr>
        </p:nvSpPr>
        <p:spPr>
          <a:xfrm>
            <a:off x="1606550" y="635000"/>
            <a:ext cx="9779000" cy="6522729"/>
          </a:xfrm>
          <a:prstGeom prst="rect">
            <a:avLst/>
          </a:prstGeom>
          <a:noFill/>
          <a:ln>
            <a:noFill/>
          </a:ln>
        </p:spPr>
      </p:sp>
      <p:sp>
        <p:nvSpPr>
          <p:cNvPr id="27" name="Google Shape;27;p7"/>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7"/>
          <p:cNvSpPr txBox="1"/>
          <p:nvPr>
            <p:ph idx="1" type="body"/>
          </p:nvPr>
        </p:nvSpPr>
        <p:spPr>
          <a:xfrm>
            <a:off x="1270000" y="81915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9" name="Google Shape;29;p7"/>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30" name="Shape 30"/>
        <p:cNvGrpSpPr/>
        <p:nvPr/>
      </p:nvGrpSpPr>
      <p:grpSpPr>
        <a:xfrm>
          <a:off x="0" y="0"/>
          <a:ext cx="0" cy="0"/>
          <a:chOff x="0" y="0"/>
          <a:chExt cx="0" cy="0"/>
        </a:xfrm>
      </p:grpSpPr>
      <p:sp>
        <p:nvSpPr>
          <p:cNvPr id="31" name="Google Shape;31;p8"/>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33" name="Shape 33"/>
        <p:cNvGrpSpPr/>
        <p:nvPr/>
      </p:nvGrpSpPr>
      <p:grpSpPr>
        <a:xfrm>
          <a:off x="0" y="0"/>
          <a:ext cx="0" cy="0"/>
          <a:chOff x="0" y="0"/>
          <a:chExt cx="0" cy="0"/>
        </a:xfrm>
      </p:grpSpPr>
      <p:sp>
        <p:nvSpPr>
          <p:cNvPr id="34" name="Google Shape;34;p9"/>
          <p:cNvSpPr/>
          <p:nvPr>
            <p:ph idx="2" type="pic"/>
          </p:nvPr>
        </p:nvSpPr>
        <p:spPr>
          <a:xfrm>
            <a:off x="2717800" y="635000"/>
            <a:ext cx="12357100" cy="8238067"/>
          </a:xfrm>
          <a:prstGeom prst="rect">
            <a:avLst/>
          </a:prstGeom>
          <a:noFill/>
          <a:ln>
            <a:noFill/>
          </a:ln>
        </p:spPr>
      </p:sp>
      <p:sp>
        <p:nvSpPr>
          <p:cNvPr id="35" name="Google Shape;35;p9"/>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Light"/>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6" name="Google Shape;36;p9"/>
          <p:cNvSpPr txBox="1"/>
          <p:nvPr>
            <p:ph idx="1" type="body"/>
          </p:nvPr>
        </p:nvSpPr>
        <p:spPr>
          <a:xfrm>
            <a:off x="952500" y="4762500"/>
            <a:ext cx="5334000" cy="41021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7" name="Google Shape;37;p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8" name="Shape 38"/>
        <p:cNvGrpSpPr/>
        <p:nvPr/>
      </p:nvGrpSpPr>
      <p:grpSpPr>
        <a:xfrm>
          <a:off x="0" y="0"/>
          <a:ext cx="0" cy="0"/>
          <a:chOff x="0" y="0"/>
          <a:chExt cx="0" cy="0"/>
        </a:xfrm>
      </p:grpSpPr>
      <p:sp>
        <p:nvSpPr>
          <p:cNvPr id="39" name="Google Shape;39;p1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0" name="Google Shape;40;p1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9pPr>
          </a:lstStyle>
          <a:p/>
        </p:txBody>
      </p:sp>
      <p:sp>
        <p:nvSpPr>
          <p:cNvPr id="7" name="Google Shape;7;p1"/>
          <p:cNvSpPr txBox="1"/>
          <p:nvPr>
            <p:ph idx="1" type="body"/>
          </p:nvPr>
        </p:nvSpPr>
        <p:spPr>
          <a:xfrm>
            <a:off x="952500" y="2603500"/>
            <a:ext cx="11099800" cy="6286500"/>
          </a:xfrm>
          <a:prstGeom prst="rect">
            <a:avLst/>
          </a:prstGeom>
          <a:noFill/>
          <a:ln>
            <a:noFill/>
          </a:ln>
        </p:spPr>
        <p:txBody>
          <a:bodyPr anchorCtr="0" anchor="ctr" bIns="50800" lIns="50800" spcFirstLastPara="1" rIns="50800" wrap="square" tIns="50800">
            <a:normAutofit/>
          </a:bodyPr>
          <a:lstStyle>
            <a:lvl1pPr indent="-400050" lvl="0" marL="4572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1pPr>
            <a:lvl2pPr indent="-400050" lvl="1" marL="9144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2pPr>
            <a:lvl3pPr indent="-400050" lvl="2" marL="13716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3pPr>
            <a:lvl4pPr indent="-400050" lvl="3" marL="18288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4pPr>
            <a:lvl5pPr indent="-400050" lvl="4" marL="22860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5pPr>
            <a:lvl6pPr indent="-400050" lvl="5" marL="27432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6pPr>
            <a:lvl7pPr indent="-400050" lvl="6" marL="32004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7pPr>
            <a:lvl8pPr indent="-400050" lvl="7" marL="36576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8pPr>
            <a:lvl9pPr indent="-400050" lvl="8" marL="41148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hyperlink" Target="https://en.wikipedia.org/wiki/Z-transform" TargetMode="External"/><Relationship Id="rId7"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47.png"/><Relationship Id="rId5"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51.png"/><Relationship Id="rId5"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67.png"/><Relationship Id="rId9" Type="http://schemas.openxmlformats.org/officeDocument/2006/relationships/image" Target="../media/image63.png"/><Relationship Id="rId5" Type="http://schemas.openxmlformats.org/officeDocument/2006/relationships/image" Target="../media/image16.png"/><Relationship Id="rId6" Type="http://schemas.openxmlformats.org/officeDocument/2006/relationships/image" Target="../media/image41.png"/><Relationship Id="rId7" Type="http://schemas.openxmlformats.org/officeDocument/2006/relationships/image" Target="../media/image64.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2.png"/><Relationship Id="rId4"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60.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74.png"/><Relationship Id="rId7"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4.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2.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4.png"/><Relationship Id="rId4" Type="http://schemas.openxmlformats.org/officeDocument/2006/relationships/image" Target="../media/image92.png"/><Relationship Id="rId5"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8.jp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82.png"/><Relationship Id="rId5" Type="http://schemas.openxmlformats.org/officeDocument/2006/relationships/image" Target="../media/image3.png"/><Relationship Id="rId6" Type="http://schemas.openxmlformats.org/officeDocument/2006/relationships/image" Target="../media/image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97.png"/><Relationship Id="rId8"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104.png"/><Relationship Id="rId7" Type="http://schemas.openxmlformats.org/officeDocument/2006/relationships/image" Target="../media/image110.png"/><Relationship Id="rId8" Type="http://schemas.openxmlformats.org/officeDocument/2006/relationships/image" Target="../media/image1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1.png"/><Relationship Id="rId4" Type="http://schemas.openxmlformats.org/officeDocument/2006/relationships/image" Target="../media/image116.jpg"/><Relationship Id="rId5"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6.jpg"/><Relationship Id="rId4" Type="http://schemas.openxmlformats.org/officeDocument/2006/relationships/image" Target="../media/image3.png"/><Relationship Id="rId5"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6.jpg"/><Relationship Id="rId4" Type="http://schemas.openxmlformats.org/officeDocument/2006/relationships/image" Target="../media/image3.png"/><Relationship Id="rId5" Type="http://schemas.openxmlformats.org/officeDocument/2006/relationships/image" Target="../media/image1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6.jpg"/><Relationship Id="rId4" Type="http://schemas.openxmlformats.org/officeDocument/2006/relationships/image" Target="../media/image3.png"/><Relationship Id="rId5"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1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3.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24.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hyperlink" Target="https://en.wikipedia.org/wiki/Nyquist_rate" TargetMode="External"/><Relationship Id="rId6" Type="http://schemas.openxmlformats.org/officeDocument/2006/relationships/image" Target="../media/image131.png"/><Relationship Id="rId7" Type="http://schemas.openxmlformats.org/officeDocument/2006/relationships/image" Target="../media/image1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image" Target="../media/image19.pn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41.png"/><Relationship Id="rId6" Type="http://schemas.openxmlformats.org/officeDocument/2006/relationships/image" Target="../media/image31.png"/><Relationship Id="rId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Roadmap</a:t>
            </a:r>
            <a:endParaRPr/>
          </a:p>
        </p:txBody>
      </p:sp>
      <p:sp>
        <p:nvSpPr>
          <p:cNvPr id="93" name="Google Shape;93;p24"/>
          <p:cNvSpPr txBox="1"/>
          <p:nvPr/>
        </p:nvSpPr>
        <p:spPr>
          <a:xfrm>
            <a:off x="1790057" y="3048987"/>
            <a:ext cx="6870106" cy="4349379"/>
          </a:xfrm>
          <a:prstGeom prst="rect">
            <a:avLst/>
          </a:prstGeom>
          <a:noFill/>
          <a:ln>
            <a:noFill/>
          </a:ln>
        </p:spPr>
        <p:txBody>
          <a:bodyPr anchorCtr="0" anchor="ctr" bIns="50800" lIns="50800" spcFirstLastPara="1" rIns="50800" wrap="square" tIns="50800">
            <a:spAutoFit/>
          </a:bodyPr>
          <a:lstStyle/>
          <a:p>
            <a:pPr indent="-444500" lvl="0" marL="444500" marR="0" rtl="0" algn="l">
              <a:lnSpc>
                <a:spcPct val="100000"/>
              </a:lnSpc>
              <a:spcBef>
                <a:spcPts val="0"/>
              </a:spcBef>
              <a:spcAft>
                <a:spcPts val="0"/>
              </a:spcAft>
              <a:buClr>
                <a:srgbClr val="000000"/>
              </a:buClr>
              <a:buSzPts val="2700"/>
              <a:buFont typeface="Times New Roman"/>
              <a:buChar char="•"/>
            </a:pPr>
            <a:r>
              <a:rPr b="1" i="0" lang="en-US" sz="3600" u="none" cap="none" strike="noStrike">
                <a:solidFill>
                  <a:srgbClr val="000000"/>
                </a:solidFill>
                <a:latin typeface="Times New Roman"/>
                <a:ea typeface="Times New Roman"/>
                <a:cs typeface="Times New Roman"/>
                <a:sym typeface="Times New Roman"/>
              </a:rPr>
              <a:t>Motivation</a:t>
            </a:r>
            <a:r>
              <a:rPr b="0" i="0" lang="en-US" sz="3600" u="none" cap="none" strike="noStrike">
                <a:solidFill>
                  <a:srgbClr val="000000"/>
                </a:solidFill>
                <a:latin typeface="Times New Roman"/>
                <a:ea typeface="Times New Roman"/>
                <a:cs typeface="Times New Roman"/>
                <a:sym typeface="Times New Roman"/>
              </a:rPr>
              <a:t> </a:t>
            </a:r>
            <a:endParaRPr/>
          </a:p>
          <a:p>
            <a:pPr indent="-444500" lvl="1" marL="8890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Background: complex sinusoids</a:t>
            </a:r>
            <a:endParaRPr/>
          </a:p>
          <a:p>
            <a:pPr indent="-444500" lvl="1" marL="8890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Eigenfunctions of LSI systems</a:t>
            </a:r>
            <a:endParaRPr/>
          </a:p>
          <a:p>
            <a:pPr indent="-444500" lvl="0" marL="4445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Discrete Fourier Transform (DFT)</a:t>
            </a:r>
            <a:endParaRPr/>
          </a:p>
          <a:p>
            <a:pPr indent="-444500" lvl="1" marL="8890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1D/2D/FFT</a:t>
            </a:r>
            <a:endParaRPr/>
          </a:p>
          <a:p>
            <a:pPr indent="-444500" lvl="1" marL="8890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Demo</a:t>
            </a:r>
            <a:endParaRPr/>
          </a:p>
          <a:p>
            <a:pPr indent="-444500" lvl="0" marL="4445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Applications</a:t>
            </a:r>
            <a:endParaRPr/>
          </a:p>
          <a:p>
            <a:pPr indent="-444500" lvl="1" marL="889000" marR="0" rtl="0" algn="l">
              <a:lnSpc>
                <a:spcPct val="100000"/>
              </a:lnSpc>
              <a:spcBef>
                <a:spcPts val="0"/>
              </a:spcBef>
              <a:spcAft>
                <a:spcPts val="0"/>
              </a:spcAft>
              <a:buClr>
                <a:srgbClr val="000000"/>
              </a:buClr>
              <a:buSzPts val="2700"/>
              <a:buFont typeface="Times New Roman"/>
              <a:buChar char="•"/>
            </a:pPr>
            <a:r>
              <a:rPr b="0" i="0" lang="en-US" sz="3600" u="none" cap="none" strike="noStrike">
                <a:solidFill>
                  <a:srgbClr val="000000"/>
                </a:solidFill>
                <a:latin typeface="Times New Roman"/>
                <a:ea typeface="Times New Roman"/>
                <a:cs typeface="Times New Roman"/>
                <a:sym typeface="Times New Roman"/>
              </a:rPr>
              <a:t>JPEG/FFT/Style Transfer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719"/>
              <a:buFont typeface="Helvetica Neue Light"/>
              <a:buNone/>
            </a:pPr>
            <a:r>
              <a:rPr lang="en-US" sz="6719"/>
              <a:t>Background: </a:t>
            </a:r>
            <a:endParaRPr/>
          </a:p>
          <a:p>
            <a:pPr indent="0" lvl="0" marL="0" rtl="0" algn="ctr">
              <a:lnSpc>
                <a:spcPct val="100000"/>
              </a:lnSpc>
              <a:spcBef>
                <a:spcPts val="0"/>
              </a:spcBef>
              <a:spcAft>
                <a:spcPts val="0"/>
              </a:spcAft>
              <a:buClr>
                <a:srgbClr val="000000"/>
              </a:buClr>
              <a:buSzPts val="6719"/>
              <a:buFont typeface="Helvetica Neue Light"/>
              <a:buNone/>
            </a:pPr>
            <a:r>
              <a:rPr lang="en-US" sz="6719"/>
              <a:t>complex sinusoid</a:t>
            </a:r>
            <a:endParaRPr/>
          </a:p>
        </p:txBody>
      </p:sp>
      <p:pic>
        <p:nvPicPr>
          <p:cNvPr descr="Image" id="271" name="Google Shape;271;p33"/>
          <p:cNvPicPr preferRelativeResize="0"/>
          <p:nvPr/>
        </p:nvPicPr>
        <p:blipFill rotWithShape="1">
          <a:blip r:embed="rId3">
            <a:alphaModFix/>
          </a:blip>
          <a:srcRect b="69929" l="0" r="0" t="0"/>
          <a:stretch/>
        </p:blipFill>
        <p:spPr>
          <a:xfrm>
            <a:off x="4360946" y="2866780"/>
            <a:ext cx="3873501" cy="569021"/>
          </a:xfrm>
          <a:prstGeom prst="rect">
            <a:avLst/>
          </a:prstGeom>
          <a:noFill/>
          <a:ln>
            <a:noFill/>
          </a:ln>
        </p:spPr>
      </p:pic>
      <p:pic>
        <p:nvPicPr>
          <p:cNvPr descr="Image" id="272" name="Google Shape;272;p33"/>
          <p:cNvPicPr preferRelativeResize="0"/>
          <p:nvPr/>
        </p:nvPicPr>
        <p:blipFill rotWithShape="1">
          <a:blip r:embed="rId3">
            <a:alphaModFix/>
          </a:blip>
          <a:srcRect b="29847" l="0" r="0" t="37348"/>
          <a:stretch/>
        </p:blipFill>
        <p:spPr>
          <a:xfrm>
            <a:off x="264730" y="6509276"/>
            <a:ext cx="3873501" cy="620722"/>
          </a:xfrm>
          <a:prstGeom prst="rect">
            <a:avLst/>
          </a:prstGeom>
          <a:noFill/>
          <a:ln>
            <a:noFill/>
          </a:ln>
        </p:spPr>
      </p:pic>
      <p:pic>
        <p:nvPicPr>
          <p:cNvPr descr="Image" id="273" name="Google Shape;273;p33"/>
          <p:cNvPicPr preferRelativeResize="0"/>
          <p:nvPr/>
        </p:nvPicPr>
        <p:blipFill rotWithShape="1">
          <a:blip r:embed="rId3">
            <a:alphaModFix/>
          </a:blip>
          <a:srcRect b="0" l="0" r="0" t="73777"/>
          <a:stretch/>
        </p:blipFill>
        <p:spPr>
          <a:xfrm>
            <a:off x="8866568" y="6398444"/>
            <a:ext cx="3873501" cy="496203"/>
          </a:xfrm>
          <a:prstGeom prst="rect">
            <a:avLst/>
          </a:prstGeom>
          <a:noFill/>
          <a:ln>
            <a:noFill/>
          </a:ln>
        </p:spPr>
      </p:pic>
      <p:pic>
        <p:nvPicPr>
          <p:cNvPr descr="a2" id="274" name="Google Shape;274;p33"/>
          <p:cNvPicPr preferRelativeResize="0"/>
          <p:nvPr/>
        </p:nvPicPr>
        <p:blipFill rotWithShape="1">
          <a:blip r:embed="rId4">
            <a:alphaModFix/>
          </a:blip>
          <a:srcRect b="0" l="0" r="0" t="0"/>
          <a:stretch/>
        </p:blipFill>
        <p:spPr>
          <a:xfrm>
            <a:off x="9550132" y="4141316"/>
            <a:ext cx="2372332" cy="2021874"/>
          </a:xfrm>
          <a:prstGeom prst="rect">
            <a:avLst/>
          </a:prstGeom>
          <a:noFill/>
          <a:ln>
            <a:noFill/>
          </a:ln>
          <a:effectLst>
            <a:outerShdw blurRad="38100" rotWithShape="0" dir="5400000" dist="25400">
              <a:srgbClr val="000000">
                <a:alpha val="49803"/>
              </a:srgbClr>
            </a:outerShdw>
          </a:effectLst>
        </p:spPr>
      </p:pic>
      <p:pic>
        <p:nvPicPr>
          <p:cNvPr descr="a2" id="275" name="Google Shape;275;p33"/>
          <p:cNvPicPr preferRelativeResize="0"/>
          <p:nvPr/>
        </p:nvPicPr>
        <p:blipFill rotWithShape="1">
          <a:blip r:embed="rId4">
            <a:alphaModFix/>
          </a:blip>
          <a:srcRect b="0" l="13735" r="0" t="0"/>
          <a:stretch/>
        </p:blipFill>
        <p:spPr>
          <a:xfrm>
            <a:off x="1178138" y="4141412"/>
            <a:ext cx="2046491" cy="2021874"/>
          </a:xfrm>
          <a:prstGeom prst="rect">
            <a:avLst/>
          </a:prstGeom>
          <a:noFill/>
          <a:ln cap="flat" cmpd="sng" w="127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pic>
      <p:pic>
        <p:nvPicPr>
          <p:cNvPr descr="Image" id="276" name="Google Shape;276;p33"/>
          <p:cNvPicPr preferRelativeResize="0"/>
          <p:nvPr/>
        </p:nvPicPr>
        <p:blipFill rotWithShape="1">
          <a:blip r:embed="rId5">
            <a:alphaModFix/>
          </a:blip>
          <a:srcRect b="12290" l="0" r="0" t="0"/>
          <a:stretch/>
        </p:blipFill>
        <p:spPr>
          <a:xfrm>
            <a:off x="4891113" y="3587176"/>
            <a:ext cx="3568856" cy="3130217"/>
          </a:xfrm>
          <a:prstGeom prst="rect">
            <a:avLst/>
          </a:prstGeom>
          <a:noFill/>
          <a:ln>
            <a:noFill/>
          </a:ln>
          <a:effectLst>
            <a:outerShdw blurRad="38100" rotWithShape="0" dir="5400000" dist="25400">
              <a:srgbClr val="000000">
                <a:alpha val="49803"/>
              </a:srgbClr>
            </a:outerShdw>
          </a:effectLst>
        </p:spPr>
      </p:pic>
      <p:sp>
        <p:nvSpPr>
          <p:cNvPr id="277" name="Google Shape;277;p33"/>
          <p:cNvSpPr txBox="1"/>
          <p:nvPr/>
        </p:nvSpPr>
        <p:spPr>
          <a:xfrm>
            <a:off x="65796" y="7753317"/>
            <a:ext cx="12873208" cy="50505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Think of point travelling around unit circle on imaginary plane at        cycles per sec         </a:t>
            </a:r>
            <a:endParaRPr/>
          </a:p>
        </p:txBody>
      </p:sp>
      <p:pic>
        <p:nvPicPr>
          <p:cNvPr descr="Image" id="278" name="Google Shape;278;p33"/>
          <p:cNvPicPr preferRelativeResize="0"/>
          <p:nvPr/>
        </p:nvPicPr>
        <p:blipFill rotWithShape="1">
          <a:blip r:embed="rId6">
            <a:alphaModFix/>
          </a:blip>
          <a:srcRect b="0" l="0" r="0" t="0"/>
          <a:stretch/>
        </p:blipFill>
        <p:spPr>
          <a:xfrm>
            <a:off x="10039927" y="7688306"/>
            <a:ext cx="436885" cy="703278"/>
          </a:xfrm>
          <a:prstGeom prst="rect">
            <a:avLst/>
          </a:prstGeom>
          <a:noFill/>
          <a:ln>
            <a:noFill/>
          </a:ln>
        </p:spPr>
      </p:pic>
      <p:sp>
        <p:nvSpPr>
          <p:cNvPr id="279" name="Google Shape;279;p33"/>
          <p:cNvSpPr/>
          <p:nvPr/>
        </p:nvSpPr>
        <p:spPr>
          <a:xfrm>
            <a:off x="7266287" y="5273237"/>
            <a:ext cx="134202" cy="131955"/>
          </a:xfrm>
          <a:prstGeom prst="ellipse">
            <a:avLst/>
          </a:prstGeom>
          <a:blipFill rotWithShape="1">
            <a:blip r:embed="rId7">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80" name="Google Shape;280;p33"/>
          <p:cNvSpPr/>
          <p:nvPr/>
        </p:nvSpPr>
        <p:spPr>
          <a:xfrm>
            <a:off x="1115254" y="4503111"/>
            <a:ext cx="134201" cy="131954"/>
          </a:xfrm>
          <a:prstGeom prst="ellipse">
            <a:avLst/>
          </a:prstGeom>
          <a:blipFill rotWithShape="1">
            <a:blip r:embed="rId7">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81" name="Google Shape;281;p33"/>
          <p:cNvSpPr/>
          <p:nvPr/>
        </p:nvSpPr>
        <p:spPr>
          <a:xfrm>
            <a:off x="1115254" y="4503111"/>
            <a:ext cx="25704" cy="25274"/>
          </a:xfrm>
          <a:prstGeom prst="ellipse">
            <a:avLst/>
          </a:prstGeom>
          <a:blipFill rotWithShape="1">
            <a:blip r:embed="rId7">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82" name="Google Shape;282;p33"/>
          <p:cNvSpPr/>
          <p:nvPr/>
        </p:nvSpPr>
        <p:spPr>
          <a:xfrm>
            <a:off x="9519239" y="5089823"/>
            <a:ext cx="134202" cy="131955"/>
          </a:xfrm>
          <a:prstGeom prst="ellipse">
            <a:avLst/>
          </a:prstGeom>
          <a:blipFill rotWithShape="1">
            <a:blip r:embed="rId7">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83" name="Google Shape;283;p33"/>
          <p:cNvSpPr/>
          <p:nvPr/>
        </p:nvSpPr>
        <p:spPr>
          <a:xfrm>
            <a:off x="9519239" y="5089823"/>
            <a:ext cx="25705" cy="25274"/>
          </a:xfrm>
          <a:prstGeom prst="ellipse">
            <a:avLst/>
          </a:prstGeom>
          <a:blipFill rotWithShape="1">
            <a:blip r:embed="rId7">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Proof: complex sinusoids are eigenfunctions of LSI systems</a:t>
            </a:r>
            <a:endParaRPr/>
          </a:p>
        </p:txBody>
      </p:sp>
      <p:sp>
        <p:nvSpPr>
          <p:cNvPr id="289" name="Google Shape;289;p34"/>
          <p:cNvSpPr txBox="1"/>
          <p:nvPr/>
        </p:nvSpPr>
        <p:spPr>
          <a:xfrm>
            <a:off x="503275" y="8186842"/>
            <a:ext cx="11998250" cy="102413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If we hit a LSI system with a sinsuoid at frequency </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output is that sinusoid scaled by H(</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(a function of system’s impulse response)</a:t>
            </a:r>
            <a:endParaRPr/>
          </a:p>
        </p:txBody>
      </p:sp>
      <p:pic>
        <p:nvPicPr>
          <p:cNvPr descr="Image" id="290" name="Google Shape;290;p34"/>
          <p:cNvPicPr preferRelativeResize="0"/>
          <p:nvPr/>
        </p:nvPicPr>
        <p:blipFill rotWithShape="1">
          <a:blip r:embed="rId3">
            <a:alphaModFix/>
          </a:blip>
          <a:srcRect b="0" l="0" r="0" t="0"/>
          <a:stretch/>
        </p:blipFill>
        <p:spPr>
          <a:xfrm>
            <a:off x="1960004" y="3079594"/>
            <a:ext cx="9690101" cy="4152901"/>
          </a:xfrm>
          <a:prstGeom prst="rect">
            <a:avLst/>
          </a:prstGeom>
          <a:noFill/>
          <a:ln>
            <a:noFill/>
          </a:ln>
        </p:spPr>
      </p:pic>
      <p:grpSp>
        <p:nvGrpSpPr>
          <p:cNvPr id="291" name="Google Shape;291;p34"/>
          <p:cNvGrpSpPr/>
          <p:nvPr/>
        </p:nvGrpSpPr>
        <p:grpSpPr>
          <a:xfrm>
            <a:off x="499452" y="4149223"/>
            <a:ext cx="11729938" cy="5497758"/>
            <a:chOff x="0" y="0"/>
            <a:chExt cx="11729937" cy="5497757"/>
          </a:xfrm>
        </p:grpSpPr>
        <p:sp>
          <p:nvSpPr>
            <p:cNvPr id="292" name="Google Shape;292;p34"/>
            <p:cNvSpPr/>
            <p:nvPr/>
          </p:nvSpPr>
          <p:spPr>
            <a:xfrm>
              <a:off x="2744919" y="0"/>
              <a:ext cx="8985018" cy="366441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93" name="Google Shape;293;p34"/>
            <p:cNvSpPr/>
            <p:nvPr/>
          </p:nvSpPr>
          <p:spPr>
            <a:xfrm>
              <a:off x="0" y="3887137"/>
              <a:ext cx="11456440" cy="161062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Proof: complex sinusoids are eigenfunctions of LSI systems</a:t>
            </a:r>
            <a:endParaRPr/>
          </a:p>
        </p:txBody>
      </p:sp>
      <p:sp>
        <p:nvSpPr>
          <p:cNvPr id="299" name="Google Shape;299;p35"/>
          <p:cNvSpPr txBox="1"/>
          <p:nvPr/>
        </p:nvSpPr>
        <p:spPr>
          <a:xfrm>
            <a:off x="503275" y="8186842"/>
            <a:ext cx="11998200" cy="1087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If we hit a LSI system with a sinsuoid at frequency </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output is that sinusoid scaled by H(</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(a function of system’s impulse response)</a:t>
            </a:r>
            <a:endParaRPr/>
          </a:p>
        </p:txBody>
      </p:sp>
      <p:pic>
        <p:nvPicPr>
          <p:cNvPr descr="Image" id="300" name="Google Shape;300;p35"/>
          <p:cNvPicPr preferRelativeResize="0"/>
          <p:nvPr/>
        </p:nvPicPr>
        <p:blipFill rotWithShape="1">
          <a:blip r:embed="rId3">
            <a:alphaModFix/>
          </a:blip>
          <a:srcRect b="0" l="0" r="0" t="0"/>
          <a:stretch/>
        </p:blipFill>
        <p:spPr>
          <a:xfrm>
            <a:off x="1960004" y="3079594"/>
            <a:ext cx="9690100" cy="4152901"/>
          </a:xfrm>
          <a:prstGeom prst="rect">
            <a:avLst/>
          </a:prstGeom>
          <a:noFill/>
          <a:ln>
            <a:noFill/>
          </a:ln>
        </p:spPr>
      </p:pic>
      <p:grpSp>
        <p:nvGrpSpPr>
          <p:cNvPr id="301" name="Google Shape;301;p35"/>
          <p:cNvGrpSpPr/>
          <p:nvPr/>
        </p:nvGrpSpPr>
        <p:grpSpPr>
          <a:xfrm>
            <a:off x="499452" y="5546999"/>
            <a:ext cx="11729923" cy="4100061"/>
            <a:chOff x="0" y="1397776"/>
            <a:chExt cx="11729923" cy="4100061"/>
          </a:xfrm>
        </p:grpSpPr>
        <p:sp>
          <p:nvSpPr>
            <p:cNvPr id="302" name="Google Shape;302;p35"/>
            <p:cNvSpPr/>
            <p:nvPr/>
          </p:nvSpPr>
          <p:spPr>
            <a:xfrm>
              <a:off x="2744923" y="1397776"/>
              <a:ext cx="8985000" cy="22668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03" name="Google Shape;303;p35"/>
            <p:cNvSpPr/>
            <p:nvPr/>
          </p:nvSpPr>
          <p:spPr>
            <a:xfrm>
              <a:off x="0" y="3887137"/>
              <a:ext cx="11456400" cy="16107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Proof: complex sinusoids are eigenfunctions of LSI systems</a:t>
            </a:r>
            <a:endParaRPr/>
          </a:p>
        </p:txBody>
      </p:sp>
      <p:sp>
        <p:nvSpPr>
          <p:cNvPr id="309" name="Google Shape;309;p36"/>
          <p:cNvSpPr txBox="1"/>
          <p:nvPr/>
        </p:nvSpPr>
        <p:spPr>
          <a:xfrm>
            <a:off x="503275" y="8186842"/>
            <a:ext cx="11998200" cy="1087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If we hit a LSI system with a sinsuoid at frequency </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output is that sinusoid scaled by H(</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(a function of system’s impulse response)</a:t>
            </a:r>
            <a:endParaRPr/>
          </a:p>
        </p:txBody>
      </p:sp>
      <p:pic>
        <p:nvPicPr>
          <p:cNvPr descr="Image" id="310" name="Google Shape;310;p36"/>
          <p:cNvPicPr preferRelativeResize="0"/>
          <p:nvPr/>
        </p:nvPicPr>
        <p:blipFill rotWithShape="1">
          <a:blip r:embed="rId3">
            <a:alphaModFix/>
          </a:blip>
          <a:srcRect b="0" l="0" r="0" t="0"/>
          <a:stretch/>
        </p:blipFill>
        <p:spPr>
          <a:xfrm>
            <a:off x="1960004" y="3079594"/>
            <a:ext cx="9690100" cy="4152901"/>
          </a:xfrm>
          <a:prstGeom prst="rect">
            <a:avLst/>
          </a:prstGeom>
          <a:noFill/>
          <a:ln>
            <a:noFill/>
          </a:ln>
        </p:spPr>
      </p:pic>
      <p:grpSp>
        <p:nvGrpSpPr>
          <p:cNvPr id="311" name="Google Shape;311;p36"/>
          <p:cNvGrpSpPr/>
          <p:nvPr/>
        </p:nvGrpSpPr>
        <p:grpSpPr>
          <a:xfrm>
            <a:off x="499450" y="6288515"/>
            <a:ext cx="11729923" cy="3358770"/>
            <a:chOff x="0" y="1397776"/>
            <a:chExt cx="11729923" cy="4100061"/>
          </a:xfrm>
        </p:grpSpPr>
        <p:sp>
          <p:nvSpPr>
            <p:cNvPr id="312" name="Google Shape;312;p36"/>
            <p:cNvSpPr/>
            <p:nvPr/>
          </p:nvSpPr>
          <p:spPr>
            <a:xfrm>
              <a:off x="2744923" y="1397776"/>
              <a:ext cx="8985000" cy="22668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13" name="Google Shape;313;p36"/>
            <p:cNvSpPr/>
            <p:nvPr/>
          </p:nvSpPr>
          <p:spPr>
            <a:xfrm>
              <a:off x="0" y="3887137"/>
              <a:ext cx="11456400" cy="16107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Proof: complex sinusoids are eigenfunctions of LSI systems</a:t>
            </a:r>
            <a:endParaRPr/>
          </a:p>
        </p:txBody>
      </p:sp>
      <p:sp>
        <p:nvSpPr>
          <p:cNvPr id="319" name="Google Shape;319;p37"/>
          <p:cNvSpPr txBox="1"/>
          <p:nvPr/>
        </p:nvSpPr>
        <p:spPr>
          <a:xfrm>
            <a:off x="503275" y="8186842"/>
            <a:ext cx="11998200" cy="1087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If we hit a LSI system with a sinsuoid at frequency </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output is that sinusoid scaled by H(</a:t>
            </a:r>
            <a:r>
              <a:rPr b="0" i="0" lang="en-US" sz="3200" u="none" cap="none" strike="noStrike">
                <a:solidFill>
                  <a:srgbClr val="FF2600"/>
                </a:solidFill>
                <a:latin typeface="Times New Roman"/>
                <a:ea typeface="Times New Roman"/>
                <a:cs typeface="Times New Roman"/>
                <a:sym typeface="Times New Roman"/>
              </a:rPr>
              <a:t>w</a:t>
            </a:r>
            <a:r>
              <a:rPr b="0" i="0" lang="en-US" sz="3200" u="none" cap="none" strike="noStrike">
                <a:solidFill>
                  <a:srgbClr val="000000"/>
                </a:solidFill>
                <a:latin typeface="Times New Roman"/>
                <a:ea typeface="Times New Roman"/>
                <a:cs typeface="Times New Roman"/>
                <a:sym typeface="Times New Roman"/>
              </a:rPr>
              <a:t>) (a function of system’s impulse response)</a:t>
            </a:r>
            <a:endParaRPr/>
          </a:p>
        </p:txBody>
      </p:sp>
      <p:pic>
        <p:nvPicPr>
          <p:cNvPr descr="Image" id="320" name="Google Shape;320;p37"/>
          <p:cNvPicPr preferRelativeResize="0"/>
          <p:nvPr/>
        </p:nvPicPr>
        <p:blipFill rotWithShape="1">
          <a:blip r:embed="rId3">
            <a:alphaModFix/>
          </a:blip>
          <a:srcRect b="0" l="0" r="0" t="0"/>
          <a:stretch/>
        </p:blipFill>
        <p:spPr>
          <a:xfrm>
            <a:off x="1960004" y="3079594"/>
            <a:ext cx="9690100" cy="4152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Image" id="325" name="Google Shape;325;p38"/>
          <p:cNvPicPr preferRelativeResize="0"/>
          <p:nvPr/>
        </p:nvPicPr>
        <p:blipFill rotWithShape="1">
          <a:blip r:embed="rId3">
            <a:alphaModFix/>
          </a:blip>
          <a:srcRect b="0" l="0" r="0" t="0"/>
          <a:stretch/>
        </p:blipFill>
        <p:spPr>
          <a:xfrm>
            <a:off x="4565472" y="6023750"/>
            <a:ext cx="2969599" cy="788480"/>
          </a:xfrm>
          <a:prstGeom prst="rect">
            <a:avLst/>
          </a:prstGeom>
          <a:noFill/>
          <a:ln>
            <a:noFill/>
          </a:ln>
        </p:spPr>
      </p:pic>
      <p:sp>
        <p:nvSpPr>
          <p:cNvPr id="326" name="Google Shape;326;p3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Proof: complex sinusoids are eigenfunctions of LSI systems</a:t>
            </a:r>
            <a:endParaRPr/>
          </a:p>
        </p:txBody>
      </p:sp>
      <p:pic>
        <p:nvPicPr>
          <p:cNvPr descr="Image" id="327" name="Google Shape;327;p38"/>
          <p:cNvPicPr preferRelativeResize="0"/>
          <p:nvPr/>
        </p:nvPicPr>
        <p:blipFill rotWithShape="1">
          <a:blip r:embed="rId4">
            <a:alphaModFix/>
          </a:blip>
          <a:srcRect b="0" l="0" r="0" t="0"/>
          <a:stretch/>
        </p:blipFill>
        <p:spPr>
          <a:xfrm>
            <a:off x="4824641" y="2748478"/>
            <a:ext cx="5213374" cy="2234304"/>
          </a:xfrm>
          <a:prstGeom prst="rect">
            <a:avLst/>
          </a:prstGeom>
          <a:noFill/>
          <a:ln>
            <a:noFill/>
          </a:ln>
        </p:spPr>
      </p:pic>
      <p:sp>
        <p:nvSpPr>
          <p:cNvPr id="328" name="Google Shape;328;p38"/>
          <p:cNvSpPr txBox="1"/>
          <p:nvPr/>
        </p:nvSpPr>
        <p:spPr>
          <a:xfrm>
            <a:off x="1834498" y="5317826"/>
            <a:ext cx="4378599" cy="51721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Times New Roman"/>
              <a:buNone/>
            </a:pPr>
            <a:r>
              <a:rPr b="0" i="0" lang="en-US" sz="3000" u="none" cap="none" strike="noStrike">
                <a:solidFill>
                  <a:srgbClr val="000000"/>
                </a:solidFill>
                <a:latin typeface="Times New Roman"/>
                <a:ea typeface="Times New Roman"/>
                <a:cs typeface="Times New Roman"/>
                <a:sym typeface="Times New Roman"/>
              </a:rPr>
              <a:t>Could this have worked for </a:t>
            </a:r>
            <a:endParaRPr/>
          </a:p>
        </p:txBody>
      </p:sp>
      <p:pic>
        <p:nvPicPr>
          <p:cNvPr descr="Image" id="329" name="Google Shape;329;p38"/>
          <p:cNvPicPr preferRelativeResize="0"/>
          <p:nvPr/>
        </p:nvPicPr>
        <p:blipFill rotWithShape="1">
          <a:blip r:embed="rId5">
            <a:alphaModFix/>
          </a:blip>
          <a:srcRect b="0" l="0" r="0" t="0"/>
          <a:stretch/>
        </p:blipFill>
        <p:spPr>
          <a:xfrm>
            <a:off x="6323201" y="5341484"/>
            <a:ext cx="1816101" cy="469901"/>
          </a:xfrm>
          <a:prstGeom prst="rect">
            <a:avLst/>
          </a:prstGeom>
          <a:noFill/>
          <a:ln>
            <a:noFill/>
          </a:ln>
        </p:spPr>
      </p:pic>
      <p:sp>
        <p:nvSpPr>
          <p:cNvPr id="330" name="Google Shape;330;p38"/>
          <p:cNvSpPr txBox="1"/>
          <p:nvPr/>
        </p:nvSpPr>
        <p:spPr>
          <a:xfrm>
            <a:off x="8222226" y="5268645"/>
            <a:ext cx="317228"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331" name="Google Shape;331;p38"/>
          <p:cNvSpPr txBox="1"/>
          <p:nvPr/>
        </p:nvSpPr>
        <p:spPr>
          <a:xfrm>
            <a:off x="2290367" y="5960159"/>
            <a:ext cx="9371436" cy="5050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The resulting                                      is known as a z-transform</a:t>
            </a:r>
            <a:endParaRPr/>
          </a:p>
        </p:txBody>
      </p:sp>
      <p:sp>
        <p:nvSpPr>
          <p:cNvPr id="332" name="Google Shape;332;p38"/>
          <p:cNvSpPr txBox="1"/>
          <p:nvPr/>
        </p:nvSpPr>
        <p:spPr>
          <a:xfrm>
            <a:off x="4436969" y="9253362"/>
            <a:ext cx="4130862" cy="37075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900"/>
              <a:buFont typeface="Times New Roman"/>
              <a:buNone/>
            </a:pPr>
            <a:r>
              <a:rPr b="0" i="0" lang="en-US" sz="1900" u="sng" cap="none" strike="noStrike">
                <a:solidFill>
                  <a:srgbClr val="000000"/>
                </a:solidFill>
                <a:latin typeface="Times New Roman"/>
                <a:ea typeface="Times New Roman"/>
                <a:cs typeface="Times New Roman"/>
                <a:sym typeface="Times New Roman"/>
                <a:hlinkClick r:id="rId6">
                  <a:extLst>
                    <a:ext uri="{A12FA001-AC4F-418D-AE19-62706E023703}">
                      <ahyp:hlinkClr val="tx"/>
                    </a:ext>
                  </a:extLst>
                </a:hlinkClick>
              </a:rPr>
              <a:t>https://en.wikipedia.org/wiki/Z-transform</a:t>
            </a:r>
            <a:endParaRPr/>
          </a:p>
        </p:txBody>
      </p:sp>
      <p:pic>
        <p:nvPicPr>
          <p:cNvPr descr="Image" id="333" name="Google Shape;333;p38"/>
          <p:cNvPicPr preferRelativeResize="0"/>
          <p:nvPr/>
        </p:nvPicPr>
        <p:blipFill rotWithShape="1">
          <a:blip r:embed="rId7">
            <a:alphaModFix/>
          </a:blip>
          <a:srcRect b="0" l="0" r="0" t="0"/>
          <a:stretch/>
        </p:blipFill>
        <p:spPr>
          <a:xfrm>
            <a:off x="5272206" y="6961005"/>
            <a:ext cx="2159001" cy="2159001"/>
          </a:xfrm>
          <a:prstGeom prst="rect">
            <a:avLst/>
          </a:prstGeom>
          <a:noFill/>
          <a:ln>
            <a:noFill/>
          </a:ln>
          <a:effectLst>
            <a:outerShdw blurRad="38100" rotWithShape="0" dir="5400000" dist="2540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500"/>
              <a:buFont typeface="Helvetica Neue Light"/>
              <a:buNone/>
            </a:pPr>
            <a:r>
              <a:rPr lang="en-US" sz="5500"/>
              <a:t>Discrete Fourier Transform (DFT)</a:t>
            </a:r>
            <a:endParaRPr/>
          </a:p>
        </p:txBody>
      </p:sp>
      <p:sp>
        <p:nvSpPr>
          <p:cNvPr id="339" name="Google Shape;339;p39"/>
          <p:cNvSpPr txBox="1"/>
          <p:nvPr/>
        </p:nvSpPr>
        <p:spPr>
          <a:xfrm>
            <a:off x="4410428" y="6413258"/>
            <a:ext cx="799654"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f[u]</a:t>
            </a:r>
            <a:endParaRPr/>
          </a:p>
        </p:txBody>
      </p:sp>
      <p:cxnSp>
        <p:nvCxnSpPr>
          <p:cNvPr id="340" name="Google Shape;340;p39"/>
          <p:cNvCxnSpPr/>
          <p:nvPr/>
        </p:nvCxnSpPr>
        <p:spPr>
          <a:xfrm>
            <a:off x="5397351" y="6721047"/>
            <a:ext cx="1270001" cy="1"/>
          </a:xfrm>
          <a:prstGeom prst="straightConnector1">
            <a:avLst/>
          </a:prstGeom>
          <a:noFill/>
          <a:ln cap="flat" cmpd="sng" w="25400">
            <a:solidFill>
              <a:srgbClr val="000000"/>
            </a:solidFill>
            <a:prstDash val="solid"/>
            <a:miter lim="400000"/>
            <a:headEnd len="sm" w="sm" type="none"/>
            <a:tailEnd len="med" w="med" type="triangle"/>
          </a:ln>
        </p:spPr>
      </p:cxnSp>
      <p:sp>
        <p:nvSpPr>
          <p:cNvPr id="341" name="Google Shape;341;p39"/>
          <p:cNvSpPr txBox="1"/>
          <p:nvPr/>
        </p:nvSpPr>
        <p:spPr>
          <a:xfrm>
            <a:off x="6939077" y="6413258"/>
            <a:ext cx="90167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a:t>
            </a:r>
            <a:endParaRPr/>
          </a:p>
        </p:txBody>
      </p:sp>
      <p:pic>
        <p:nvPicPr>
          <p:cNvPr descr="Image" id="342" name="Google Shape;342;p39"/>
          <p:cNvPicPr preferRelativeResize="0"/>
          <p:nvPr/>
        </p:nvPicPr>
        <p:blipFill rotWithShape="1">
          <a:blip r:embed="rId3">
            <a:alphaModFix/>
          </a:blip>
          <a:srcRect b="0" l="0" r="0" t="0"/>
          <a:stretch/>
        </p:blipFill>
        <p:spPr>
          <a:xfrm>
            <a:off x="2527314" y="2689692"/>
            <a:ext cx="5548685" cy="1452898"/>
          </a:xfrm>
          <a:prstGeom prst="rect">
            <a:avLst/>
          </a:prstGeom>
          <a:noFill/>
          <a:ln>
            <a:noFill/>
          </a:ln>
        </p:spPr>
      </p:pic>
      <p:sp>
        <p:nvSpPr>
          <p:cNvPr id="343" name="Google Shape;343;p39"/>
          <p:cNvSpPr txBox="1"/>
          <p:nvPr/>
        </p:nvSpPr>
        <p:spPr>
          <a:xfrm>
            <a:off x="3634533" y="7081738"/>
            <a:ext cx="2085263"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sp>
        <p:nvSpPr>
          <p:cNvPr id="344" name="Google Shape;344;p39"/>
          <p:cNvSpPr txBox="1"/>
          <p:nvPr/>
        </p:nvSpPr>
        <p:spPr>
          <a:xfrm>
            <a:off x="6575438" y="7081738"/>
            <a:ext cx="2085263"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pic>
        <p:nvPicPr>
          <p:cNvPr descr="Image" id="345" name="Google Shape;345;p39"/>
          <p:cNvPicPr preferRelativeResize="0"/>
          <p:nvPr/>
        </p:nvPicPr>
        <p:blipFill rotWithShape="1">
          <a:blip r:embed="rId4">
            <a:alphaModFix/>
          </a:blip>
          <a:srcRect b="0" l="0" r="0" t="0"/>
          <a:stretch/>
        </p:blipFill>
        <p:spPr>
          <a:xfrm>
            <a:off x="1745656" y="4611174"/>
            <a:ext cx="7112001" cy="1333501"/>
          </a:xfrm>
          <a:prstGeom prst="rect">
            <a:avLst/>
          </a:prstGeom>
          <a:noFill/>
          <a:ln>
            <a:noFill/>
          </a:ln>
        </p:spPr>
      </p:pic>
      <p:pic>
        <p:nvPicPr>
          <p:cNvPr descr="Image" id="346" name="Google Shape;346;p39"/>
          <p:cNvPicPr preferRelativeResize="0"/>
          <p:nvPr/>
        </p:nvPicPr>
        <p:blipFill rotWithShape="1">
          <a:blip r:embed="rId5">
            <a:alphaModFix/>
          </a:blip>
          <a:srcRect b="0" l="0" r="0" t="0"/>
          <a:stretch/>
        </p:blipFill>
        <p:spPr>
          <a:xfrm>
            <a:off x="1895964" y="7687264"/>
            <a:ext cx="2085449" cy="2085448"/>
          </a:xfrm>
          <a:prstGeom prst="rect">
            <a:avLst/>
          </a:prstGeom>
          <a:noFill/>
          <a:ln>
            <a:noFill/>
          </a:ln>
          <a:effectLst>
            <a:outerShdw blurRad="38100" rotWithShape="0" dir="5400000" dist="25400">
              <a:srgbClr val="000000">
                <a:alpha val="49803"/>
              </a:srgbClr>
            </a:outerShdw>
          </a:effectLst>
        </p:spPr>
      </p:pic>
      <p:sp>
        <p:nvSpPr>
          <p:cNvPr id="347" name="Google Shape;347;p39"/>
          <p:cNvSpPr txBox="1"/>
          <p:nvPr/>
        </p:nvSpPr>
        <p:spPr>
          <a:xfrm>
            <a:off x="5183742" y="7952348"/>
            <a:ext cx="7030065" cy="166183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k=0: point not moving</a:t>
            </a:r>
            <a:endParaRPr/>
          </a:p>
          <a:p>
            <a:pPr indent="0" lvl="0" marL="0" marR="0" rtl="0" algn="l">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k=1: travels around unit circle once every N steps</a:t>
            </a:r>
            <a:endParaRPr/>
          </a:p>
          <a:p>
            <a:pPr indent="0" lvl="0" marL="0" marR="0" rtl="0" algn="l">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k=2: travels around unit circle twice every N steps</a:t>
            </a:r>
            <a:endParaRPr/>
          </a:p>
          <a:p>
            <a:pPr indent="0" lvl="0" marL="0" marR="0" rtl="0" algn="l">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500"/>
              <a:buFont typeface="Helvetica Neue Light"/>
              <a:buNone/>
            </a:pPr>
            <a:r>
              <a:rPr lang="en-US" sz="5500"/>
              <a:t>Discrete Fourier Transform (DFT)</a:t>
            </a:r>
            <a:endParaRPr/>
          </a:p>
        </p:txBody>
      </p:sp>
      <p:grpSp>
        <p:nvGrpSpPr>
          <p:cNvPr id="353" name="Google Shape;353;p40"/>
          <p:cNvGrpSpPr/>
          <p:nvPr/>
        </p:nvGrpSpPr>
        <p:grpSpPr>
          <a:xfrm>
            <a:off x="8661127" y="2823610"/>
            <a:ext cx="4106381" cy="4324563"/>
            <a:chOff x="0" y="0"/>
            <a:chExt cx="4106380" cy="4324562"/>
          </a:xfrm>
        </p:grpSpPr>
        <p:pic>
          <p:nvPicPr>
            <p:cNvPr descr="dft_cos.png" id="354" name="Google Shape;354;p40"/>
            <p:cNvPicPr preferRelativeResize="0"/>
            <p:nvPr/>
          </p:nvPicPr>
          <p:blipFill rotWithShape="1">
            <a:blip r:embed="rId3">
              <a:alphaModFix/>
            </a:blip>
            <a:srcRect b="89943" l="0" r="0" t="0"/>
            <a:stretch/>
          </p:blipFill>
          <p:spPr>
            <a:xfrm>
              <a:off x="0" y="0"/>
              <a:ext cx="4106380" cy="412962"/>
            </a:xfrm>
            <a:prstGeom prst="rect">
              <a:avLst/>
            </a:prstGeom>
            <a:noFill/>
            <a:ln cap="flat" cmpd="sng" w="25400">
              <a:solidFill>
                <a:srgbClr val="000000"/>
              </a:solidFill>
              <a:prstDash val="solid"/>
              <a:miter lim="400000"/>
              <a:headEnd len="sm" w="sm" type="none"/>
              <a:tailEnd len="sm" w="sm" type="none"/>
            </a:ln>
          </p:spPr>
        </p:pic>
        <p:pic>
          <p:nvPicPr>
            <p:cNvPr descr="dft_cos.png" id="355" name="Google Shape;355;p40"/>
            <p:cNvPicPr preferRelativeResize="0"/>
            <p:nvPr/>
          </p:nvPicPr>
          <p:blipFill rotWithShape="1">
            <a:blip r:embed="rId3">
              <a:alphaModFix/>
            </a:blip>
            <a:srcRect b="79634" l="0" r="0" t="10309"/>
            <a:stretch/>
          </p:blipFill>
          <p:spPr>
            <a:xfrm>
              <a:off x="0" y="1464733"/>
              <a:ext cx="4106380" cy="412962"/>
            </a:xfrm>
            <a:prstGeom prst="rect">
              <a:avLst/>
            </a:prstGeom>
            <a:noFill/>
            <a:ln cap="flat" cmpd="sng" w="25400">
              <a:solidFill>
                <a:srgbClr val="000000"/>
              </a:solidFill>
              <a:prstDash val="solid"/>
              <a:miter lim="400000"/>
              <a:headEnd len="sm" w="sm" type="none"/>
              <a:tailEnd len="sm" w="sm" type="none"/>
            </a:ln>
          </p:spPr>
        </p:pic>
        <p:pic>
          <p:nvPicPr>
            <p:cNvPr descr="dft_cos.png" id="356" name="Google Shape;356;p40"/>
            <p:cNvPicPr preferRelativeResize="0"/>
            <p:nvPr/>
          </p:nvPicPr>
          <p:blipFill rotWithShape="1">
            <a:blip r:embed="rId3">
              <a:alphaModFix/>
            </a:blip>
            <a:srcRect b="39634" l="0" r="0" t="50308"/>
            <a:stretch/>
          </p:blipFill>
          <p:spPr>
            <a:xfrm>
              <a:off x="0" y="3911600"/>
              <a:ext cx="4106380" cy="412962"/>
            </a:xfrm>
            <a:prstGeom prst="rect">
              <a:avLst/>
            </a:prstGeom>
            <a:noFill/>
            <a:ln cap="flat" cmpd="sng" w="25400">
              <a:solidFill>
                <a:srgbClr val="000000"/>
              </a:solidFill>
              <a:prstDash val="solid"/>
              <a:miter lim="400000"/>
              <a:headEnd len="sm" w="sm" type="none"/>
              <a:tailEnd len="sm" w="sm" type="none"/>
            </a:ln>
          </p:spPr>
        </p:pic>
      </p:grpSp>
      <p:pic>
        <p:nvPicPr>
          <p:cNvPr descr="Image" id="357" name="Google Shape;357;p40"/>
          <p:cNvPicPr preferRelativeResize="0"/>
          <p:nvPr/>
        </p:nvPicPr>
        <p:blipFill rotWithShape="1">
          <a:blip r:embed="rId4">
            <a:alphaModFix/>
          </a:blip>
          <a:srcRect b="0" l="0" r="0" t="0"/>
          <a:stretch/>
        </p:blipFill>
        <p:spPr>
          <a:xfrm>
            <a:off x="8445058" y="8133708"/>
            <a:ext cx="4538517" cy="1188391"/>
          </a:xfrm>
          <a:prstGeom prst="rect">
            <a:avLst/>
          </a:prstGeom>
          <a:noFill/>
          <a:ln>
            <a:noFill/>
          </a:ln>
        </p:spPr>
      </p:pic>
      <p:sp>
        <p:nvSpPr>
          <p:cNvPr id="358" name="Google Shape;358;p40"/>
          <p:cNvSpPr txBox="1"/>
          <p:nvPr/>
        </p:nvSpPr>
        <p:spPr>
          <a:xfrm>
            <a:off x="9773093" y="3278142"/>
            <a:ext cx="1882447"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“avg of signal”</a:t>
            </a:r>
            <a:endParaRPr/>
          </a:p>
        </p:txBody>
      </p:sp>
      <p:sp>
        <p:nvSpPr>
          <p:cNvPr id="359" name="Google Shape;359;p40"/>
          <p:cNvSpPr txBox="1"/>
          <p:nvPr/>
        </p:nvSpPr>
        <p:spPr>
          <a:xfrm>
            <a:off x="8661886" y="4776195"/>
            <a:ext cx="4104861"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“avg of ends minus avg of center”</a:t>
            </a:r>
            <a:endParaRPr/>
          </a:p>
        </p:txBody>
      </p:sp>
      <p:pic>
        <p:nvPicPr>
          <p:cNvPr descr="Image" id="360" name="Google Shape;360;p40"/>
          <p:cNvPicPr preferRelativeResize="0"/>
          <p:nvPr/>
        </p:nvPicPr>
        <p:blipFill rotWithShape="1">
          <a:blip r:embed="rId5">
            <a:alphaModFix/>
          </a:blip>
          <a:srcRect b="0" l="0" r="0" t="0"/>
          <a:stretch/>
        </p:blipFill>
        <p:spPr>
          <a:xfrm>
            <a:off x="890044" y="2425700"/>
            <a:ext cx="6362701" cy="665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719"/>
              <a:buFont typeface="Helvetica Neue Light"/>
              <a:buNone/>
            </a:pPr>
            <a:r>
              <a:rPr lang="en-US" sz="6719"/>
              <a:t>Computing DFTs with a matrix multiplication</a:t>
            </a:r>
            <a:endParaRPr/>
          </a:p>
        </p:txBody>
      </p:sp>
      <p:pic>
        <p:nvPicPr>
          <p:cNvPr descr="dft_input.png" id="366" name="Google Shape;366;p41"/>
          <p:cNvPicPr preferRelativeResize="0"/>
          <p:nvPr/>
        </p:nvPicPr>
        <p:blipFill rotWithShape="1">
          <a:blip r:embed="rId3">
            <a:alphaModFix/>
          </a:blip>
          <a:srcRect b="0" l="0" r="0" t="0"/>
          <a:stretch/>
        </p:blipFill>
        <p:spPr>
          <a:xfrm>
            <a:off x="6870700" y="2823610"/>
            <a:ext cx="410638" cy="4106380"/>
          </a:xfrm>
          <a:prstGeom prst="rect">
            <a:avLst/>
          </a:prstGeom>
          <a:noFill/>
          <a:ln cap="flat" cmpd="sng" w="25400">
            <a:solidFill>
              <a:srgbClr val="000000"/>
            </a:solidFill>
            <a:prstDash val="solid"/>
            <a:miter lim="400000"/>
            <a:headEnd len="sm" w="sm" type="none"/>
            <a:tailEnd len="sm" w="sm" type="none"/>
          </a:ln>
        </p:spPr>
      </p:pic>
      <p:pic>
        <p:nvPicPr>
          <p:cNvPr descr="dft_cos.png" id="367" name="Google Shape;367;p41"/>
          <p:cNvPicPr preferRelativeResize="0"/>
          <p:nvPr/>
        </p:nvPicPr>
        <p:blipFill rotWithShape="1">
          <a:blip r:embed="rId4">
            <a:alphaModFix/>
          </a:blip>
          <a:srcRect b="0" l="0" r="0" t="0"/>
          <a:stretch/>
        </p:blipFill>
        <p:spPr>
          <a:xfrm>
            <a:off x="2285727" y="2823610"/>
            <a:ext cx="4106380" cy="4106380"/>
          </a:xfrm>
          <a:prstGeom prst="rect">
            <a:avLst/>
          </a:prstGeom>
          <a:noFill/>
          <a:ln cap="flat" cmpd="sng" w="25400">
            <a:solidFill>
              <a:srgbClr val="000000"/>
            </a:solidFill>
            <a:prstDash val="solid"/>
            <a:miter lim="400000"/>
            <a:headEnd len="sm" w="sm" type="none"/>
            <a:tailEnd len="sm" w="sm" type="none"/>
          </a:ln>
        </p:spPr>
      </p:pic>
      <p:sp>
        <p:nvSpPr>
          <p:cNvPr id="368" name="Google Shape;368;p41"/>
          <p:cNvSpPr txBox="1"/>
          <p:nvPr/>
        </p:nvSpPr>
        <p:spPr>
          <a:xfrm>
            <a:off x="8128196" y="4569011"/>
            <a:ext cx="372146"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369" name="Google Shape;369;p41"/>
          <p:cNvSpPr/>
          <p:nvPr/>
        </p:nvSpPr>
        <p:spPr>
          <a:xfrm>
            <a:off x="9347200" y="2768600"/>
            <a:ext cx="436038" cy="4216400"/>
          </a:xfrm>
          <a:prstGeom prst="rect">
            <a:avLst/>
          </a:prstGeom>
          <a:noFill/>
          <a:ln cap="flat" cmpd="sng" w="254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70" name="Google Shape;370;p41"/>
          <p:cNvSpPr txBox="1"/>
          <p:nvPr/>
        </p:nvSpPr>
        <p:spPr>
          <a:xfrm>
            <a:off x="6676192" y="6954506"/>
            <a:ext cx="799655"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f[u]</a:t>
            </a:r>
            <a:endParaRPr/>
          </a:p>
        </p:txBody>
      </p:sp>
      <p:sp>
        <p:nvSpPr>
          <p:cNvPr id="371" name="Google Shape;371;p41"/>
          <p:cNvSpPr txBox="1"/>
          <p:nvPr/>
        </p:nvSpPr>
        <p:spPr>
          <a:xfrm>
            <a:off x="9114381" y="6954506"/>
            <a:ext cx="90167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a:t>
            </a:r>
            <a:endParaRPr/>
          </a:p>
        </p:txBody>
      </p:sp>
      <p:pic>
        <p:nvPicPr>
          <p:cNvPr descr="Image" id="372" name="Google Shape;372;p41"/>
          <p:cNvPicPr preferRelativeResize="0"/>
          <p:nvPr/>
        </p:nvPicPr>
        <p:blipFill rotWithShape="1">
          <a:blip r:embed="rId5">
            <a:alphaModFix/>
          </a:blip>
          <a:srcRect b="0" l="0" r="0" t="0"/>
          <a:stretch/>
        </p:blipFill>
        <p:spPr>
          <a:xfrm>
            <a:off x="3716616" y="7001945"/>
            <a:ext cx="1244601" cy="520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Image" id="377" name="Google Shape;377;p42"/>
          <p:cNvPicPr preferRelativeResize="0"/>
          <p:nvPr/>
        </p:nvPicPr>
        <p:blipFill rotWithShape="1">
          <a:blip r:embed="rId3">
            <a:alphaModFix/>
          </a:blip>
          <a:srcRect b="0" l="0" r="0" t="0"/>
          <a:stretch/>
        </p:blipFill>
        <p:spPr>
          <a:xfrm>
            <a:off x="670656" y="2371172"/>
            <a:ext cx="10477204" cy="5832378"/>
          </a:xfrm>
          <a:prstGeom prst="rect">
            <a:avLst/>
          </a:prstGeom>
          <a:noFill/>
          <a:ln>
            <a:noFill/>
          </a:ln>
        </p:spPr>
      </p:pic>
      <p:sp>
        <p:nvSpPr>
          <p:cNvPr id="378" name="Google Shape;378;p42"/>
          <p:cNvSpPr txBox="1"/>
          <p:nvPr/>
        </p:nvSpPr>
        <p:spPr>
          <a:xfrm>
            <a:off x="5010968" y="8194171"/>
            <a:ext cx="799654"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f[u]</a:t>
            </a:r>
            <a:endParaRPr/>
          </a:p>
        </p:txBody>
      </p:sp>
      <p:cxnSp>
        <p:nvCxnSpPr>
          <p:cNvPr id="379" name="Google Shape;379;p42"/>
          <p:cNvCxnSpPr/>
          <p:nvPr/>
        </p:nvCxnSpPr>
        <p:spPr>
          <a:xfrm>
            <a:off x="5997891" y="8501960"/>
            <a:ext cx="1270001" cy="1"/>
          </a:xfrm>
          <a:prstGeom prst="straightConnector1">
            <a:avLst/>
          </a:prstGeom>
          <a:noFill/>
          <a:ln cap="flat" cmpd="sng" w="25400">
            <a:solidFill>
              <a:srgbClr val="000000"/>
            </a:solidFill>
            <a:prstDash val="solid"/>
            <a:miter lim="400000"/>
            <a:headEnd len="sm" w="sm" type="none"/>
            <a:tailEnd len="med" w="med" type="triangle"/>
          </a:ln>
        </p:spPr>
      </p:cxnSp>
      <p:sp>
        <p:nvSpPr>
          <p:cNvPr id="380" name="Google Shape;380;p42"/>
          <p:cNvSpPr txBox="1"/>
          <p:nvPr/>
        </p:nvSpPr>
        <p:spPr>
          <a:xfrm>
            <a:off x="7539617" y="8194171"/>
            <a:ext cx="90167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a:t>
            </a:r>
            <a:endParaRPr/>
          </a:p>
        </p:txBody>
      </p:sp>
      <p:sp>
        <p:nvSpPr>
          <p:cNvPr id="381" name="Google Shape;381;p42"/>
          <p:cNvSpPr txBox="1"/>
          <p:nvPr/>
        </p:nvSpPr>
        <p:spPr>
          <a:xfrm>
            <a:off x="4235074" y="8862650"/>
            <a:ext cx="2085262"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sp>
        <p:nvSpPr>
          <p:cNvPr id="382" name="Google Shape;382;p42"/>
          <p:cNvSpPr txBox="1"/>
          <p:nvPr/>
        </p:nvSpPr>
        <p:spPr>
          <a:xfrm>
            <a:off x="7175978" y="8862650"/>
            <a:ext cx="2085263"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sp>
        <p:nvSpPr>
          <p:cNvPr id="383" name="Google Shape;383;p4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000"/>
              <a:buFont typeface="Helvetica Neue Light"/>
              <a:buNone/>
            </a:pPr>
            <a:r>
              <a:rPr lang="en-US" sz="6000"/>
              <a:t>Computing DFTs with a </a:t>
            </a:r>
            <a:r>
              <a:rPr i="1" lang="en-US">
                <a:latin typeface="Helvetica Neue"/>
                <a:ea typeface="Helvetica Neue"/>
                <a:cs typeface="Helvetica Neue"/>
                <a:sym typeface="Helvetica Neue"/>
              </a:rPr>
              <a:t>complex</a:t>
            </a:r>
            <a:r>
              <a:rPr lang="en-US" sz="6000"/>
              <a:t> matrix multiplication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5"/>
          <p:cNvSpPr txBox="1"/>
          <p:nvPr>
            <p:ph type="title"/>
          </p:nvPr>
        </p:nvSpPr>
        <p:spPr>
          <a:xfrm>
            <a:off x="952500" y="-439755"/>
            <a:ext cx="11099801"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Motivation</a:t>
            </a:r>
            <a:endParaRPr/>
          </a:p>
        </p:txBody>
      </p:sp>
      <p:pic>
        <p:nvPicPr>
          <p:cNvPr descr="Image" id="99" name="Google Shape;99;p25"/>
          <p:cNvPicPr preferRelativeResize="0"/>
          <p:nvPr/>
        </p:nvPicPr>
        <p:blipFill rotWithShape="1">
          <a:blip r:embed="rId3">
            <a:alphaModFix/>
          </a:blip>
          <a:srcRect b="0" l="0" r="76308" t="0"/>
          <a:stretch/>
        </p:blipFill>
        <p:spPr>
          <a:xfrm>
            <a:off x="100897" y="3261104"/>
            <a:ext cx="2666952" cy="1468052"/>
          </a:xfrm>
          <a:prstGeom prst="rect">
            <a:avLst/>
          </a:prstGeom>
          <a:noFill/>
          <a:ln>
            <a:noFill/>
          </a:ln>
        </p:spPr>
      </p:pic>
      <p:sp>
        <p:nvSpPr>
          <p:cNvPr id="100" name="Google Shape;100;p25"/>
          <p:cNvSpPr txBox="1"/>
          <p:nvPr/>
        </p:nvSpPr>
        <p:spPr>
          <a:xfrm>
            <a:off x="1540907" y="2039621"/>
            <a:ext cx="9922986" cy="5050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Representing a signal as a linear combination of impulse functions</a:t>
            </a:r>
            <a:endParaRPr/>
          </a:p>
        </p:txBody>
      </p:sp>
      <p:sp>
        <p:nvSpPr>
          <p:cNvPr id="101" name="Google Shape;101;p25"/>
          <p:cNvSpPr txBox="1"/>
          <p:nvPr/>
        </p:nvSpPr>
        <p:spPr>
          <a:xfrm>
            <a:off x="791223" y="4888288"/>
            <a:ext cx="11261373"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..allows us to characterize linear-shift invariant (LSI) systems by their impulse response</a:t>
            </a:r>
            <a:endParaRPr/>
          </a:p>
        </p:txBody>
      </p:sp>
      <p:sp>
        <p:nvSpPr>
          <p:cNvPr id="102" name="Google Shape;102;p25"/>
          <p:cNvSpPr txBox="1"/>
          <p:nvPr/>
        </p:nvSpPr>
        <p:spPr>
          <a:xfrm>
            <a:off x="2425876" y="5750894"/>
            <a:ext cx="8715549" cy="49289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What about other “image basis” functions besides impulses?</a:t>
            </a:r>
            <a:endParaRPr/>
          </a:p>
        </p:txBody>
      </p:sp>
      <p:sp>
        <p:nvSpPr>
          <p:cNvPr id="103" name="Google Shape;103;p25"/>
          <p:cNvSpPr/>
          <p:nvPr/>
        </p:nvSpPr>
        <p:spPr>
          <a:xfrm>
            <a:off x="3568405" y="3296165"/>
            <a:ext cx="216747" cy="1327574"/>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04" name="Google Shape;104;p25"/>
          <p:cNvSpPr/>
          <p:nvPr/>
        </p:nvSpPr>
        <p:spPr>
          <a:xfrm>
            <a:off x="3446722" y="3209745"/>
            <a:ext cx="2153568" cy="1458517"/>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05" name="Google Shape;105;p25"/>
          <p:cNvSpPr/>
          <p:nvPr/>
        </p:nvSpPr>
        <p:spPr>
          <a:xfrm>
            <a:off x="6921205" y="3304414"/>
            <a:ext cx="216747" cy="1327574"/>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06" name="Google Shape;106;p25"/>
          <p:cNvSpPr/>
          <p:nvPr/>
        </p:nvSpPr>
        <p:spPr>
          <a:xfrm>
            <a:off x="6545522" y="3217994"/>
            <a:ext cx="2153568" cy="1458516"/>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07" name="Google Shape;107;p25"/>
          <p:cNvSpPr/>
          <p:nvPr/>
        </p:nvSpPr>
        <p:spPr>
          <a:xfrm>
            <a:off x="10421088" y="3296165"/>
            <a:ext cx="216747" cy="1327575"/>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08" name="Google Shape;108;p25"/>
          <p:cNvSpPr/>
          <p:nvPr/>
        </p:nvSpPr>
        <p:spPr>
          <a:xfrm>
            <a:off x="9766005" y="3209745"/>
            <a:ext cx="2153568" cy="1458517"/>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09" name="Google Shape;109;p25"/>
          <p:cNvSpPr txBox="1"/>
          <p:nvPr/>
        </p:nvSpPr>
        <p:spPr>
          <a:xfrm>
            <a:off x="2784770" y="3631214"/>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a:t>
            </a:r>
            <a:endParaRPr/>
          </a:p>
        </p:txBody>
      </p:sp>
      <p:sp>
        <p:nvSpPr>
          <p:cNvPr id="110" name="Google Shape;110;p25"/>
          <p:cNvSpPr txBox="1"/>
          <p:nvPr/>
        </p:nvSpPr>
        <p:spPr>
          <a:xfrm>
            <a:off x="5627647" y="3631214"/>
            <a:ext cx="9436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+.2*</a:t>
            </a:r>
            <a:endParaRPr/>
          </a:p>
        </p:txBody>
      </p:sp>
      <p:sp>
        <p:nvSpPr>
          <p:cNvPr id="111" name="Google Shape;111;p25"/>
          <p:cNvSpPr txBox="1"/>
          <p:nvPr/>
        </p:nvSpPr>
        <p:spPr>
          <a:xfrm>
            <a:off x="8728370" y="3631215"/>
            <a:ext cx="9436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+.3*</a:t>
            </a:r>
            <a:endParaRPr/>
          </a:p>
        </p:txBody>
      </p:sp>
      <p:sp>
        <p:nvSpPr>
          <p:cNvPr id="112" name="Google Shape;112;p25"/>
          <p:cNvSpPr txBox="1"/>
          <p:nvPr/>
        </p:nvSpPr>
        <p:spPr>
          <a:xfrm>
            <a:off x="12074557" y="3687335"/>
            <a:ext cx="8293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pic>
        <p:nvPicPr>
          <p:cNvPr descr="Image" id="113" name="Google Shape;113;p25"/>
          <p:cNvPicPr preferRelativeResize="0"/>
          <p:nvPr/>
        </p:nvPicPr>
        <p:blipFill rotWithShape="1">
          <a:blip r:embed="rId4">
            <a:alphaModFix/>
          </a:blip>
          <a:srcRect b="0" l="0" r="0" t="0"/>
          <a:stretch/>
        </p:blipFill>
        <p:spPr>
          <a:xfrm>
            <a:off x="4478337" y="6443834"/>
            <a:ext cx="4048046" cy="25808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952500" y="-45403"/>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Complex orthonormality</a:t>
            </a:r>
            <a:endParaRPr/>
          </a:p>
        </p:txBody>
      </p:sp>
      <p:pic>
        <p:nvPicPr>
          <p:cNvPr descr="Image" id="389" name="Google Shape;389;p43"/>
          <p:cNvPicPr preferRelativeResize="0"/>
          <p:nvPr/>
        </p:nvPicPr>
        <p:blipFill rotWithShape="1">
          <a:blip r:embed="rId3">
            <a:alphaModFix/>
          </a:blip>
          <a:srcRect b="0" l="0" r="0" t="0"/>
          <a:stretch/>
        </p:blipFill>
        <p:spPr>
          <a:xfrm>
            <a:off x="4465352" y="2894215"/>
            <a:ext cx="2997201" cy="1270001"/>
          </a:xfrm>
          <a:prstGeom prst="rect">
            <a:avLst/>
          </a:prstGeom>
          <a:noFill/>
          <a:ln>
            <a:noFill/>
          </a:ln>
        </p:spPr>
      </p:pic>
      <p:sp>
        <p:nvSpPr>
          <p:cNvPr id="390" name="Google Shape;390;p43"/>
          <p:cNvSpPr txBox="1"/>
          <p:nvPr/>
        </p:nvSpPr>
        <p:spPr>
          <a:xfrm>
            <a:off x="102123" y="6624234"/>
            <a:ext cx="12800553" cy="5420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Implies the inverse transform is obtained by transpose  + flipping imaginary part</a:t>
            </a:r>
            <a:endParaRPr/>
          </a:p>
        </p:txBody>
      </p:sp>
      <p:pic>
        <p:nvPicPr>
          <p:cNvPr descr="Image" id="391" name="Google Shape;391;p43"/>
          <p:cNvPicPr preferRelativeResize="0"/>
          <p:nvPr/>
        </p:nvPicPr>
        <p:blipFill rotWithShape="1">
          <a:blip r:embed="rId4">
            <a:alphaModFix/>
          </a:blip>
          <a:srcRect b="0" l="31614" r="13050" t="0"/>
          <a:stretch/>
        </p:blipFill>
        <p:spPr>
          <a:xfrm>
            <a:off x="3895676" y="4308078"/>
            <a:ext cx="1130747" cy="1137565"/>
          </a:xfrm>
          <a:prstGeom prst="rect">
            <a:avLst/>
          </a:prstGeom>
          <a:noFill/>
          <a:ln>
            <a:noFill/>
          </a:ln>
        </p:spPr>
      </p:pic>
      <p:pic>
        <p:nvPicPr>
          <p:cNvPr descr="Image" id="392" name="Google Shape;392;p43"/>
          <p:cNvPicPr preferRelativeResize="0"/>
          <p:nvPr/>
        </p:nvPicPr>
        <p:blipFill rotWithShape="1">
          <a:blip r:embed="rId4">
            <a:alphaModFix/>
          </a:blip>
          <a:srcRect b="0" l="31614" r="13050" t="0"/>
          <a:stretch/>
        </p:blipFill>
        <p:spPr>
          <a:xfrm rot="-5400000">
            <a:off x="5566500" y="4311473"/>
            <a:ext cx="1123914" cy="1130691"/>
          </a:xfrm>
          <a:prstGeom prst="rect">
            <a:avLst/>
          </a:prstGeom>
          <a:noFill/>
          <a:ln>
            <a:noFill/>
          </a:ln>
        </p:spPr>
      </p:pic>
      <p:sp>
        <p:nvSpPr>
          <p:cNvPr id="393" name="Google Shape;393;p43"/>
          <p:cNvSpPr txBox="1"/>
          <p:nvPr/>
        </p:nvSpPr>
        <p:spPr>
          <a:xfrm>
            <a:off x="5161467" y="4569011"/>
            <a:ext cx="266552"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394" name="Google Shape;394;p43"/>
          <p:cNvSpPr txBox="1"/>
          <p:nvPr/>
        </p:nvSpPr>
        <p:spPr>
          <a:xfrm>
            <a:off x="6892921" y="4569011"/>
            <a:ext cx="638697"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 I</a:t>
            </a:r>
            <a:endParaRPr/>
          </a:p>
        </p:txBody>
      </p:sp>
      <p:sp>
        <p:nvSpPr>
          <p:cNvPr id="395" name="Google Shape;395;p43"/>
          <p:cNvSpPr txBox="1"/>
          <p:nvPr/>
        </p:nvSpPr>
        <p:spPr>
          <a:xfrm>
            <a:off x="7871484" y="2973501"/>
            <a:ext cx="3628766" cy="41993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Times New Roman"/>
              <a:buNone/>
            </a:pPr>
            <a:r>
              <a:rPr b="0" i="0" lang="en-US" sz="2200" u="none" cap="none" strike="noStrike">
                <a:solidFill>
                  <a:srgbClr val="000000"/>
                </a:solidFill>
                <a:latin typeface="Times New Roman"/>
                <a:ea typeface="Times New Roman"/>
                <a:cs typeface="Times New Roman"/>
                <a:sym typeface="Times New Roman"/>
              </a:rPr>
              <a:t>“complex conjugate or adjoint”</a:t>
            </a:r>
            <a:endParaRPr/>
          </a:p>
        </p:txBody>
      </p:sp>
      <p:pic>
        <p:nvPicPr>
          <p:cNvPr descr="Image" id="396" name="Google Shape;396;p43"/>
          <p:cNvPicPr preferRelativeResize="0"/>
          <p:nvPr/>
        </p:nvPicPr>
        <p:blipFill rotWithShape="1">
          <a:blip r:embed="rId5">
            <a:alphaModFix/>
          </a:blip>
          <a:srcRect b="0" l="0" r="0" t="0"/>
          <a:stretch/>
        </p:blipFill>
        <p:spPr>
          <a:xfrm>
            <a:off x="4415613" y="7640002"/>
            <a:ext cx="2463801" cy="1130301"/>
          </a:xfrm>
          <a:prstGeom prst="rect">
            <a:avLst/>
          </a:prstGeom>
          <a:noFill/>
          <a:ln>
            <a:noFill/>
          </a:ln>
        </p:spPr>
      </p:pic>
      <p:sp>
        <p:nvSpPr>
          <p:cNvPr id="397" name="Google Shape;397;p43"/>
          <p:cNvSpPr txBox="1"/>
          <p:nvPr/>
        </p:nvSpPr>
        <p:spPr>
          <a:xfrm>
            <a:off x="3494032" y="4569011"/>
            <a:ext cx="266552"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500"/>
              <a:buFont typeface="Helvetica Neue Light"/>
              <a:buNone/>
            </a:pPr>
            <a:r>
              <a:rPr lang="en-US" sz="5500"/>
              <a:t>Inverse DFT</a:t>
            </a:r>
            <a:endParaRPr/>
          </a:p>
        </p:txBody>
      </p:sp>
      <p:sp>
        <p:nvSpPr>
          <p:cNvPr id="403" name="Google Shape;403;p44"/>
          <p:cNvSpPr txBox="1"/>
          <p:nvPr/>
        </p:nvSpPr>
        <p:spPr>
          <a:xfrm>
            <a:off x="7218242" y="6413258"/>
            <a:ext cx="799654"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f[u]</a:t>
            </a:r>
            <a:endParaRPr/>
          </a:p>
        </p:txBody>
      </p:sp>
      <p:cxnSp>
        <p:nvCxnSpPr>
          <p:cNvPr id="404" name="Google Shape;404;p44"/>
          <p:cNvCxnSpPr/>
          <p:nvPr/>
        </p:nvCxnSpPr>
        <p:spPr>
          <a:xfrm>
            <a:off x="5397351" y="6721047"/>
            <a:ext cx="1270001" cy="1"/>
          </a:xfrm>
          <a:prstGeom prst="straightConnector1">
            <a:avLst/>
          </a:prstGeom>
          <a:noFill/>
          <a:ln cap="flat" cmpd="sng" w="25400">
            <a:solidFill>
              <a:srgbClr val="000000"/>
            </a:solidFill>
            <a:prstDash val="solid"/>
            <a:miter lim="400000"/>
            <a:headEnd len="sm" w="sm" type="none"/>
            <a:tailEnd len="med" w="med" type="triangle"/>
          </a:ln>
        </p:spPr>
      </p:cxnSp>
      <p:sp>
        <p:nvSpPr>
          <p:cNvPr id="405" name="Google Shape;405;p44"/>
          <p:cNvSpPr txBox="1"/>
          <p:nvPr/>
        </p:nvSpPr>
        <p:spPr>
          <a:xfrm>
            <a:off x="4226327" y="6413258"/>
            <a:ext cx="90167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a:t>
            </a:r>
            <a:endParaRPr/>
          </a:p>
        </p:txBody>
      </p:sp>
      <p:pic>
        <p:nvPicPr>
          <p:cNvPr descr="Image" id="406" name="Google Shape;406;p44"/>
          <p:cNvPicPr preferRelativeResize="0"/>
          <p:nvPr/>
        </p:nvPicPr>
        <p:blipFill rotWithShape="1">
          <a:blip r:embed="rId3">
            <a:alphaModFix/>
          </a:blip>
          <a:srcRect b="0" l="0" r="0" t="0"/>
          <a:stretch/>
        </p:blipFill>
        <p:spPr>
          <a:xfrm>
            <a:off x="3638104" y="4210050"/>
            <a:ext cx="5092701" cy="1333500"/>
          </a:xfrm>
          <a:prstGeom prst="rect">
            <a:avLst/>
          </a:prstGeom>
          <a:noFill/>
          <a:ln>
            <a:noFill/>
          </a:ln>
        </p:spPr>
      </p:pic>
      <p:sp>
        <p:nvSpPr>
          <p:cNvPr id="407" name="Google Shape;407;p44"/>
          <p:cNvSpPr txBox="1"/>
          <p:nvPr/>
        </p:nvSpPr>
        <p:spPr>
          <a:xfrm>
            <a:off x="3634533" y="7081738"/>
            <a:ext cx="2085263"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sp>
        <p:nvSpPr>
          <p:cNvPr id="408" name="Google Shape;408;p44"/>
          <p:cNvSpPr txBox="1"/>
          <p:nvPr/>
        </p:nvSpPr>
        <p:spPr>
          <a:xfrm>
            <a:off x="6575438" y="7081738"/>
            <a:ext cx="2085263"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N-long sequence</a:t>
            </a:r>
            <a:endParaRPr/>
          </a:p>
        </p:txBody>
      </p:sp>
      <p:sp>
        <p:nvSpPr>
          <p:cNvPr id="409" name="Google Shape;409;p44"/>
          <p:cNvSpPr txBox="1"/>
          <p:nvPr/>
        </p:nvSpPr>
        <p:spPr>
          <a:xfrm>
            <a:off x="1226915" y="8330823"/>
            <a:ext cx="9915079" cy="11489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Sometimes the 1/N is moved or factored </a:t>
            </a:r>
            <a:endParaRPr/>
          </a:p>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(really need sqrt(N) to make transform self-inverting)</a:t>
            </a:r>
            <a:endParaRPr/>
          </a:p>
        </p:txBody>
      </p:sp>
      <p:pic>
        <p:nvPicPr>
          <p:cNvPr descr="Image" id="410" name="Google Shape;410;p44"/>
          <p:cNvPicPr preferRelativeResize="0"/>
          <p:nvPr/>
        </p:nvPicPr>
        <p:blipFill rotWithShape="1">
          <a:blip r:embed="rId4">
            <a:alphaModFix/>
          </a:blip>
          <a:srcRect b="0" l="0" r="0" t="0"/>
          <a:stretch/>
        </p:blipFill>
        <p:spPr>
          <a:xfrm>
            <a:off x="3642243" y="2403899"/>
            <a:ext cx="4780217" cy="1531387"/>
          </a:xfrm>
          <a:prstGeom prst="rect">
            <a:avLst/>
          </a:prstGeom>
          <a:noFill/>
          <a:ln>
            <a:noFill/>
          </a:ln>
        </p:spPr>
      </p:pic>
      <p:sp>
        <p:nvSpPr>
          <p:cNvPr id="411" name="Google Shape;411;p44"/>
          <p:cNvSpPr txBox="1"/>
          <p:nvPr/>
        </p:nvSpPr>
        <p:spPr>
          <a:xfrm>
            <a:off x="9344147" y="4667104"/>
            <a:ext cx="860668"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(DFT)</a:t>
            </a:r>
            <a:endParaRPr/>
          </a:p>
        </p:txBody>
      </p:sp>
      <p:sp>
        <p:nvSpPr>
          <p:cNvPr id="412" name="Google Shape;412;p44"/>
          <p:cNvSpPr txBox="1"/>
          <p:nvPr/>
        </p:nvSpPr>
        <p:spPr>
          <a:xfrm>
            <a:off x="9295511" y="2959897"/>
            <a:ext cx="957940" cy="41939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(IDFT)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952500" y="-180731"/>
            <a:ext cx="11099800" cy="2159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200"/>
              <a:buFont typeface="Helvetica Neue Light"/>
              <a:buNone/>
            </a:pPr>
            <a:r>
              <a:rPr lang="en-US" sz="5200"/>
              <a:t>Why do we need complex sinusoids?</a:t>
            </a:r>
            <a:endParaRPr/>
          </a:p>
        </p:txBody>
      </p:sp>
      <p:sp>
        <p:nvSpPr>
          <p:cNvPr id="418" name="Google Shape;418;p45"/>
          <p:cNvSpPr txBox="1"/>
          <p:nvPr/>
        </p:nvSpPr>
        <p:spPr>
          <a:xfrm>
            <a:off x="1523429" y="5676242"/>
            <a:ext cx="9957942"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How do we interpret complex weighting coefficients?</a:t>
            </a:r>
            <a:endParaRPr/>
          </a:p>
        </p:txBody>
      </p:sp>
      <p:pic>
        <p:nvPicPr>
          <p:cNvPr descr="Image" id="419" name="Google Shape;419;p45"/>
          <p:cNvPicPr preferRelativeResize="0"/>
          <p:nvPr/>
        </p:nvPicPr>
        <p:blipFill rotWithShape="1">
          <a:blip r:embed="rId3">
            <a:alphaModFix/>
          </a:blip>
          <a:srcRect b="0" l="0" r="0" t="0"/>
          <a:stretch/>
        </p:blipFill>
        <p:spPr>
          <a:xfrm>
            <a:off x="4483100" y="6452609"/>
            <a:ext cx="4038600" cy="533401"/>
          </a:xfrm>
          <a:prstGeom prst="rect">
            <a:avLst/>
          </a:prstGeom>
          <a:noFill/>
          <a:ln>
            <a:noFill/>
          </a:ln>
        </p:spPr>
      </p:pic>
      <p:pic>
        <p:nvPicPr>
          <p:cNvPr descr="Image" id="420" name="Google Shape;420;p45"/>
          <p:cNvPicPr preferRelativeResize="0"/>
          <p:nvPr/>
        </p:nvPicPr>
        <p:blipFill rotWithShape="1">
          <a:blip r:embed="rId4">
            <a:alphaModFix/>
          </a:blip>
          <a:srcRect b="61092" l="0" r="14692" t="0"/>
          <a:stretch/>
        </p:blipFill>
        <p:spPr>
          <a:xfrm>
            <a:off x="3226623" y="7286107"/>
            <a:ext cx="4907762" cy="696698"/>
          </a:xfrm>
          <a:prstGeom prst="rect">
            <a:avLst/>
          </a:prstGeom>
          <a:noFill/>
          <a:ln>
            <a:noFill/>
          </a:ln>
        </p:spPr>
      </p:pic>
      <p:sp>
        <p:nvSpPr>
          <p:cNvPr id="421" name="Google Shape;421;p45"/>
          <p:cNvSpPr txBox="1"/>
          <p:nvPr/>
        </p:nvSpPr>
        <p:spPr>
          <a:xfrm>
            <a:off x="2691814" y="8444458"/>
            <a:ext cx="6588659" cy="41993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2200"/>
              <a:buFont typeface="Times New Roman"/>
              <a:buNone/>
            </a:pPr>
            <a:r>
              <a:rPr b="0" i="0" lang="en-US" sz="2200" u="none" cap="none" strike="noStrike">
                <a:solidFill>
                  <a:srgbClr val="FF2600"/>
                </a:solidFill>
                <a:latin typeface="Times New Roman"/>
                <a:ea typeface="Times New Roman"/>
                <a:cs typeface="Times New Roman"/>
                <a:sym typeface="Times New Roman"/>
              </a:rPr>
              <a:t>Scaling</a:t>
            </a:r>
            <a:r>
              <a:rPr b="0" i="0" lang="en-US" sz="2200" u="none" cap="none" strike="noStrike">
                <a:solidFill>
                  <a:srgbClr val="000000"/>
                </a:solidFill>
                <a:latin typeface="Times New Roman"/>
                <a:ea typeface="Times New Roman"/>
                <a:cs typeface="Times New Roman"/>
                <a:sym typeface="Times New Roman"/>
              </a:rPr>
              <a:t> imaginary coefficients allow us to </a:t>
            </a:r>
            <a:r>
              <a:rPr b="0" i="0" lang="en-US" sz="2200" u="none" cap="none" strike="noStrike">
                <a:solidFill>
                  <a:srgbClr val="FF2600"/>
                </a:solidFill>
                <a:latin typeface="Times New Roman"/>
                <a:ea typeface="Times New Roman"/>
                <a:cs typeface="Times New Roman"/>
                <a:sym typeface="Times New Roman"/>
              </a:rPr>
              <a:t>shift</a:t>
            </a:r>
            <a:r>
              <a:rPr b="0" i="0" lang="en-US" sz="2200" u="none" cap="none" strike="noStrike">
                <a:solidFill>
                  <a:srgbClr val="000000"/>
                </a:solidFill>
                <a:latin typeface="Times New Roman"/>
                <a:ea typeface="Times New Roman"/>
                <a:cs typeface="Times New Roman"/>
                <a:sym typeface="Times New Roman"/>
              </a:rPr>
              <a:t> sinusoids!</a:t>
            </a:r>
            <a:endParaRPr/>
          </a:p>
        </p:txBody>
      </p:sp>
      <p:pic>
        <p:nvPicPr>
          <p:cNvPr descr="Image" id="422" name="Google Shape;422;p45"/>
          <p:cNvPicPr preferRelativeResize="0"/>
          <p:nvPr/>
        </p:nvPicPr>
        <p:blipFill rotWithShape="1">
          <a:blip r:embed="rId5">
            <a:alphaModFix/>
          </a:blip>
          <a:srcRect b="0" l="0" r="0" t="0"/>
          <a:stretch/>
        </p:blipFill>
        <p:spPr>
          <a:xfrm>
            <a:off x="9314180" y="7091680"/>
            <a:ext cx="3175001" cy="2540001"/>
          </a:xfrm>
          <a:prstGeom prst="rect">
            <a:avLst/>
          </a:prstGeom>
          <a:noFill/>
          <a:ln>
            <a:noFill/>
          </a:ln>
        </p:spPr>
      </p:pic>
      <p:sp>
        <p:nvSpPr>
          <p:cNvPr id="423" name="Google Shape;423;p45"/>
          <p:cNvSpPr/>
          <p:nvPr/>
        </p:nvSpPr>
        <p:spPr>
          <a:xfrm>
            <a:off x="9701806" y="7099099"/>
            <a:ext cx="321034"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24" name="Google Shape;424;p45"/>
          <p:cNvSpPr/>
          <p:nvPr/>
        </p:nvSpPr>
        <p:spPr>
          <a:xfrm>
            <a:off x="9564646" y="7205779"/>
            <a:ext cx="321034"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25" name="Google Shape;425;p45"/>
          <p:cNvSpPr/>
          <p:nvPr/>
        </p:nvSpPr>
        <p:spPr>
          <a:xfrm>
            <a:off x="12241806" y="8369099"/>
            <a:ext cx="321034"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26" name="Google Shape;426;p45"/>
          <p:cNvSpPr/>
          <p:nvPr/>
        </p:nvSpPr>
        <p:spPr>
          <a:xfrm>
            <a:off x="10617922" y="8937715"/>
            <a:ext cx="321034" cy="356316"/>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27" name="Google Shape;427;p45"/>
          <p:cNvSpPr/>
          <p:nvPr/>
        </p:nvSpPr>
        <p:spPr>
          <a:xfrm>
            <a:off x="10309713" y="7774739"/>
            <a:ext cx="321034"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28" name="Google Shape;428;p45"/>
          <p:cNvSpPr txBox="1"/>
          <p:nvPr/>
        </p:nvSpPr>
        <p:spPr>
          <a:xfrm>
            <a:off x="10336954" y="7561924"/>
            <a:ext cx="266552"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r</a:t>
            </a:r>
            <a:endParaRPr/>
          </a:p>
        </p:txBody>
      </p:sp>
      <p:sp>
        <p:nvSpPr>
          <p:cNvPr id="429" name="Google Shape;429;p45"/>
          <p:cNvSpPr/>
          <p:nvPr/>
        </p:nvSpPr>
        <p:spPr>
          <a:xfrm>
            <a:off x="9793580" y="8851858"/>
            <a:ext cx="180574" cy="17243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 id="430" name="Google Shape;430;p45"/>
          <p:cNvPicPr preferRelativeResize="0"/>
          <p:nvPr/>
        </p:nvPicPr>
        <p:blipFill rotWithShape="1">
          <a:blip r:embed="rId6">
            <a:alphaModFix/>
          </a:blip>
          <a:srcRect b="0" l="0" r="0" t="0"/>
          <a:stretch/>
        </p:blipFill>
        <p:spPr>
          <a:xfrm>
            <a:off x="9764295" y="8818231"/>
            <a:ext cx="119942" cy="202402"/>
          </a:xfrm>
          <a:prstGeom prst="rect">
            <a:avLst/>
          </a:prstGeom>
          <a:noFill/>
          <a:ln>
            <a:noFill/>
          </a:ln>
        </p:spPr>
      </p:pic>
      <p:sp>
        <p:nvSpPr>
          <p:cNvPr id="431" name="Google Shape;431;p45"/>
          <p:cNvSpPr txBox="1"/>
          <p:nvPr/>
        </p:nvSpPr>
        <p:spPr>
          <a:xfrm>
            <a:off x="12460816" y="8150319"/>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pic>
        <p:nvPicPr>
          <p:cNvPr descr="dft_input.png" id="432" name="Google Shape;432;p45"/>
          <p:cNvPicPr preferRelativeResize="0"/>
          <p:nvPr/>
        </p:nvPicPr>
        <p:blipFill rotWithShape="1">
          <a:blip r:embed="rId7">
            <a:alphaModFix/>
          </a:blip>
          <a:srcRect b="0" l="0" r="0" t="0"/>
          <a:stretch/>
        </p:blipFill>
        <p:spPr>
          <a:xfrm>
            <a:off x="7102892" y="1555757"/>
            <a:ext cx="342571" cy="3425704"/>
          </a:xfrm>
          <a:prstGeom prst="rect">
            <a:avLst/>
          </a:prstGeom>
          <a:noFill/>
          <a:ln cap="flat" cmpd="sng" w="25400">
            <a:solidFill>
              <a:srgbClr val="000000"/>
            </a:solidFill>
            <a:prstDash val="solid"/>
            <a:miter lim="400000"/>
            <a:headEnd len="sm" w="sm" type="none"/>
            <a:tailEnd len="sm" w="sm" type="none"/>
          </a:ln>
        </p:spPr>
      </p:pic>
      <p:pic>
        <p:nvPicPr>
          <p:cNvPr descr="dft_cos.png" id="433" name="Google Shape;433;p45"/>
          <p:cNvPicPr preferRelativeResize="0"/>
          <p:nvPr/>
        </p:nvPicPr>
        <p:blipFill rotWithShape="1">
          <a:blip r:embed="rId8">
            <a:alphaModFix/>
          </a:blip>
          <a:srcRect b="0" l="0" r="0" t="0"/>
          <a:stretch/>
        </p:blipFill>
        <p:spPr>
          <a:xfrm>
            <a:off x="3277927" y="1555757"/>
            <a:ext cx="3425704" cy="3425704"/>
          </a:xfrm>
          <a:prstGeom prst="rect">
            <a:avLst/>
          </a:prstGeom>
          <a:noFill/>
          <a:ln cap="flat" cmpd="sng" w="25400">
            <a:solidFill>
              <a:srgbClr val="000000"/>
            </a:solidFill>
            <a:prstDash val="solid"/>
            <a:miter lim="400000"/>
            <a:headEnd len="sm" w="sm" type="none"/>
            <a:tailEnd len="sm" w="sm" type="none"/>
          </a:ln>
        </p:spPr>
      </p:pic>
      <p:sp>
        <p:nvSpPr>
          <p:cNvPr id="434" name="Google Shape;434;p45"/>
          <p:cNvSpPr txBox="1"/>
          <p:nvPr/>
        </p:nvSpPr>
        <p:spPr>
          <a:xfrm>
            <a:off x="8151945" y="3011839"/>
            <a:ext cx="310459" cy="51354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435" name="Google Shape;435;p45"/>
          <p:cNvSpPr/>
          <p:nvPr/>
        </p:nvSpPr>
        <p:spPr>
          <a:xfrm>
            <a:off x="9168886" y="1509865"/>
            <a:ext cx="363761" cy="3517488"/>
          </a:xfrm>
          <a:prstGeom prst="rect">
            <a:avLst/>
          </a:prstGeom>
          <a:noFill/>
          <a:ln cap="flat" cmpd="sng" w="254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36" name="Google Shape;436;p45"/>
          <p:cNvSpPr txBox="1"/>
          <p:nvPr/>
        </p:nvSpPr>
        <p:spPr>
          <a:xfrm>
            <a:off x="6940626" y="5001913"/>
            <a:ext cx="667104" cy="51354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f[u]</a:t>
            </a:r>
            <a:endParaRPr/>
          </a:p>
        </p:txBody>
      </p:sp>
      <p:sp>
        <p:nvSpPr>
          <p:cNvPr id="437" name="Google Shape;437;p45"/>
          <p:cNvSpPr txBox="1"/>
          <p:nvPr/>
        </p:nvSpPr>
        <p:spPr>
          <a:xfrm>
            <a:off x="8974659" y="5001913"/>
            <a:ext cx="752214" cy="51354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F[k]</a:t>
            </a:r>
            <a:endParaRPr/>
          </a:p>
        </p:txBody>
      </p:sp>
      <p:pic>
        <p:nvPicPr>
          <p:cNvPr descr="Image" id="438" name="Google Shape;438;p45"/>
          <p:cNvPicPr preferRelativeResize="0"/>
          <p:nvPr/>
        </p:nvPicPr>
        <p:blipFill rotWithShape="1">
          <a:blip r:embed="rId9">
            <a:alphaModFix/>
          </a:blip>
          <a:srcRect b="0" l="0" r="0" t="0"/>
          <a:stretch/>
        </p:blipFill>
        <p:spPr>
          <a:xfrm>
            <a:off x="4471631" y="5041488"/>
            <a:ext cx="1038295" cy="4343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a2" id="443" name="Google Shape;443;p46"/>
          <p:cNvPicPr preferRelativeResize="0"/>
          <p:nvPr/>
        </p:nvPicPr>
        <p:blipFill rotWithShape="1">
          <a:blip r:embed="rId3">
            <a:alphaModFix/>
          </a:blip>
          <a:srcRect b="61374" l="0" r="4123" t="14632"/>
          <a:stretch/>
        </p:blipFill>
        <p:spPr>
          <a:xfrm>
            <a:off x="6550900" y="2178210"/>
            <a:ext cx="5622005" cy="1614255"/>
          </a:xfrm>
          <a:prstGeom prst="rect">
            <a:avLst/>
          </a:prstGeom>
          <a:noFill/>
          <a:ln>
            <a:noFill/>
          </a:ln>
        </p:spPr>
      </p:pic>
      <p:sp>
        <p:nvSpPr>
          <p:cNvPr id="444" name="Google Shape;444;p46"/>
          <p:cNvSpPr txBox="1"/>
          <p:nvPr/>
        </p:nvSpPr>
        <p:spPr>
          <a:xfrm>
            <a:off x="-189198" y="7047655"/>
            <a:ext cx="13004801" cy="51721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Times New Roman"/>
              <a:buNone/>
            </a:pPr>
            <a:r>
              <a:rPr b="0" i="0" lang="en-US" sz="3000" u="none" cap="none" strike="noStrike">
                <a:solidFill>
                  <a:srgbClr val="000000"/>
                </a:solidFill>
                <a:latin typeface="Times New Roman"/>
                <a:ea typeface="Times New Roman"/>
                <a:cs typeface="Times New Roman"/>
                <a:sym typeface="Times New Roman"/>
              </a:rPr>
              <a:t>Visualize frequencies from [-N/2..N/2] instead of [0..N]</a:t>
            </a:r>
            <a:endParaRPr/>
          </a:p>
        </p:txBody>
      </p:sp>
      <p:sp>
        <p:nvSpPr>
          <p:cNvPr id="445" name="Google Shape;445;p46"/>
          <p:cNvSpPr txBox="1"/>
          <p:nvPr/>
        </p:nvSpPr>
        <p:spPr>
          <a:xfrm>
            <a:off x="2432744" y="7720101"/>
            <a:ext cx="7760917" cy="1094942"/>
          </a:xfrm>
          <a:prstGeom prst="rect">
            <a:avLst/>
          </a:prstGeom>
          <a:noFill/>
          <a:ln>
            <a:noFill/>
          </a:ln>
        </p:spPr>
        <p:txBody>
          <a:bodyPr anchorCtr="0" anchor="ctr" bIns="50800" lIns="50800" spcFirstLastPara="1" rIns="50800" wrap="square" tIns="50800">
            <a:spAutoFit/>
          </a:bodyPr>
          <a:lstStyle/>
          <a:p>
            <a:pPr indent="0" lvl="0" marL="0" marR="0" rtl="0" algn="ctr">
              <a:lnSpc>
                <a:spcPct val="15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(Equivalent info because FTs are periodic)</a:t>
            </a:r>
            <a:endParaRPr/>
          </a:p>
          <a:p>
            <a:pPr indent="0" lvl="0" marL="0" marR="0" rtl="0" algn="ctr">
              <a:lnSpc>
                <a:spcPct val="15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Why do these look symmetric about k=0? (next slide)</a:t>
            </a:r>
            <a:endParaRPr/>
          </a:p>
        </p:txBody>
      </p:sp>
      <p:sp>
        <p:nvSpPr>
          <p:cNvPr id="446" name="Google Shape;446;p46"/>
          <p:cNvSpPr txBox="1"/>
          <p:nvPr/>
        </p:nvSpPr>
        <p:spPr>
          <a:xfrm>
            <a:off x="4386808" y="343483"/>
            <a:ext cx="3852789" cy="68854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Times New Roman"/>
              <a:buNone/>
            </a:pPr>
            <a:r>
              <a:rPr b="0" i="0" lang="en-US" sz="4200" u="none" cap="none" strike="noStrike">
                <a:solidFill>
                  <a:srgbClr val="000000"/>
                </a:solidFill>
                <a:latin typeface="Times New Roman"/>
                <a:ea typeface="Times New Roman"/>
                <a:cs typeface="Times New Roman"/>
                <a:sym typeface="Times New Roman"/>
              </a:rPr>
              <a:t>Visualizing DFTs</a:t>
            </a:r>
            <a:endParaRPr/>
          </a:p>
        </p:txBody>
      </p:sp>
      <p:pic>
        <p:nvPicPr>
          <p:cNvPr descr="dft_input.png" id="447" name="Google Shape;447;p46"/>
          <p:cNvPicPr preferRelativeResize="0"/>
          <p:nvPr/>
        </p:nvPicPr>
        <p:blipFill rotWithShape="1">
          <a:blip r:embed="rId4">
            <a:alphaModFix/>
          </a:blip>
          <a:srcRect b="0" l="0" r="0" t="0"/>
          <a:stretch/>
        </p:blipFill>
        <p:spPr>
          <a:xfrm>
            <a:off x="3813216" y="2094417"/>
            <a:ext cx="342571" cy="3425705"/>
          </a:xfrm>
          <a:prstGeom prst="rect">
            <a:avLst/>
          </a:prstGeom>
          <a:noFill/>
          <a:ln cap="flat" cmpd="sng" w="25400">
            <a:solidFill>
              <a:srgbClr val="000000"/>
            </a:solidFill>
            <a:prstDash val="solid"/>
            <a:miter lim="400000"/>
            <a:headEnd len="sm" w="sm" type="none"/>
            <a:tailEnd len="sm" w="sm" type="none"/>
          </a:ln>
        </p:spPr>
      </p:pic>
      <p:pic>
        <p:nvPicPr>
          <p:cNvPr descr="dft_cos.png" id="448" name="Google Shape;448;p46"/>
          <p:cNvPicPr preferRelativeResize="0"/>
          <p:nvPr/>
        </p:nvPicPr>
        <p:blipFill rotWithShape="1">
          <a:blip r:embed="rId5">
            <a:alphaModFix/>
          </a:blip>
          <a:srcRect b="0" l="0" r="0" t="0"/>
          <a:stretch/>
        </p:blipFill>
        <p:spPr>
          <a:xfrm>
            <a:off x="-11749" y="2094417"/>
            <a:ext cx="3425705" cy="3425705"/>
          </a:xfrm>
          <a:prstGeom prst="rect">
            <a:avLst/>
          </a:prstGeom>
          <a:noFill/>
          <a:ln cap="flat" cmpd="sng" w="25400">
            <a:solidFill>
              <a:srgbClr val="000000"/>
            </a:solidFill>
            <a:prstDash val="solid"/>
            <a:miter lim="400000"/>
            <a:headEnd len="sm" w="sm" type="none"/>
            <a:tailEnd len="sm" w="sm" type="none"/>
          </a:ln>
        </p:spPr>
      </p:pic>
      <p:sp>
        <p:nvSpPr>
          <p:cNvPr id="449" name="Google Shape;449;p46"/>
          <p:cNvSpPr txBox="1"/>
          <p:nvPr/>
        </p:nvSpPr>
        <p:spPr>
          <a:xfrm>
            <a:off x="4862270" y="3550499"/>
            <a:ext cx="310459" cy="51354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450" name="Google Shape;450;p46"/>
          <p:cNvSpPr/>
          <p:nvPr/>
        </p:nvSpPr>
        <p:spPr>
          <a:xfrm>
            <a:off x="5879210" y="2048525"/>
            <a:ext cx="363761" cy="3517488"/>
          </a:xfrm>
          <a:prstGeom prst="rect">
            <a:avLst/>
          </a:prstGeom>
          <a:noFill/>
          <a:ln cap="flat" cmpd="sng" w="254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451" name="Google Shape;451;p46"/>
          <p:cNvSpPr txBox="1"/>
          <p:nvPr/>
        </p:nvSpPr>
        <p:spPr>
          <a:xfrm>
            <a:off x="3650951" y="5540573"/>
            <a:ext cx="667103" cy="51354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f[u]</a:t>
            </a:r>
            <a:endParaRPr/>
          </a:p>
        </p:txBody>
      </p:sp>
      <p:sp>
        <p:nvSpPr>
          <p:cNvPr id="452" name="Google Shape;452;p46"/>
          <p:cNvSpPr txBox="1"/>
          <p:nvPr/>
        </p:nvSpPr>
        <p:spPr>
          <a:xfrm>
            <a:off x="5684984" y="5540573"/>
            <a:ext cx="752214" cy="51354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F[k]</a:t>
            </a:r>
            <a:endParaRPr/>
          </a:p>
        </p:txBody>
      </p:sp>
      <p:pic>
        <p:nvPicPr>
          <p:cNvPr descr="Image" id="453" name="Google Shape;453;p46"/>
          <p:cNvPicPr preferRelativeResize="0"/>
          <p:nvPr/>
        </p:nvPicPr>
        <p:blipFill rotWithShape="1">
          <a:blip r:embed="rId6">
            <a:alphaModFix/>
          </a:blip>
          <a:srcRect b="0" l="0" r="0" t="0"/>
          <a:stretch/>
        </p:blipFill>
        <p:spPr>
          <a:xfrm>
            <a:off x="1181955" y="5580149"/>
            <a:ext cx="1038296" cy="434389"/>
          </a:xfrm>
          <a:prstGeom prst="rect">
            <a:avLst/>
          </a:prstGeom>
          <a:noFill/>
          <a:ln>
            <a:noFill/>
          </a:ln>
        </p:spPr>
      </p:pic>
      <p:sp>
        <p:nvSpPr>
          <p:cNvPr id="454" name="Google Shape;454;p46"/>
          <p:cNvSpPr txBox="1"/>
          <p:nvPr/>
        </p:nvSpPr>
        <p:spPr>
          <a:xfrm>
            <a:off x="7953694" y="1441088"/>
            <a:ext cx="667103" cy="51354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f[u]</a:t>
            </a:r>
            <a:endParaRPr/>
          </a:p>
        </p:txBody>
      </p:sp>
      <p:sp>
        <p:nvSpPr>
          <p:cNvPr id="455" name="Google Shape;455;p46"/>
          <p:cNvSpPr txBox="1"/>
          <p:nvPr/>
        </p:nvSpPr>
        <p:spPr>
          <a:xfrm>
            <a:off x="10467548" y="1441088"/>
            <a:ext cx="752214" cy="51354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F[k]</a:t>
            </a:r>
            <a:endParaRPr/>
          </a:p>
        </p:txBody>
      </p:sp>
      <p:pic>
        <p:nvPicPr>
          <p:cNvPr descr="a2" id="456" name="Google Shape;456;p46"/>
          <p:cNvPicPr preferRelativeResize="0"/>
          <p:nvPr/>
        </p:nvPicPr>
        <p:blipFill rotWithShape="1">
          <a:blip r:embed="rId3">
            <a:alphaModFix/>
          </a:blip>
          <a:srcRect b="5800" l="2062" r="2061" t="70206"/>
          <a:stretch/>
        </p:blipFill>
        <p:spPr>
          <a:xfrm>
            <a:off x="6329246" y="3721523"/>
            <a:ext cx="6065565" cy="1741615"/>
          </a:xfrm>
          <a:prstGeom prst="rect">
            <a:avLst/>
          </a:prstGeom>
          <a:noFill/>
          <a:ln>
            <a:noFill/>
          </a:ln>
        </p:spPr>
      </p:pic>
      <p:sp>
        <p:nvSpPr>
          <p:cNvPr id="457" name="Google Shape;457;p46"/>
          <p:cNvSpPr txBox="1"/>
          <p:nvPr/>
        </p:nvSpPr>
        <p:spPr>
          <a:xfrm>
            <a:off x="3515779" y="8970274"/>
            <a:ext cx="5973242" cy="41993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Times New Roman"/>
              <a:buNone/>
            </a:pPr>
            <a:r>
              <a:rPr b="0" i="0" lang="en-US" sz="2200" u="none" cap="none" strike="noStrike">
                <a:solidFill>
                  <a:srgbClr val="000000"/>
                </a:solidFill>
                <a:latin typeface="Times New Roman"/>
                <a:ea typeface="Times New Roman"/>
                <a:cs typeface="Times New Roman"/>
                <a:sym typeface="Times New Roman"/>
              </a:rPr>
              <a:t>Questions: why does F[k] of top F[u] have 3 spikes?</a:t>
            </a:r>
            <a:endParaRPr/>
          </a:p>
        </p:txBody>
      </p:sp>
      <p:sp>
        <p:nvSpPr>
          <p:cNvPr id="458" name="Google Shape;458;p46"/>
          <p:cNvSpPr txBox="1"/>
          <p:nvPr/>
        </p:nvSpPr>
        <p:spPr>
          <a:xfrm>
            <a:off x="3028807" y="9282469"/>
            <a:ext cx="6947186" cy="41993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Times New Roman"/>
              <a:buNone/>
            </a:pPr>
            <a:r>
              <a:rPr b="0" i="0" lang="en-US" sz="2200" u="none" cap="none" strike="noStrike">
                <a:solidFill>
                  <a:srgbClr val="000000"/>
                </a:solidFill>
                <a:latin typeface="Times New Roman"/>
                <a:ea typeface="Times New Roman"/>
                <a:cs typeface="Times New Roman"/>
                <a:sym typeface="Times New Roman"/>
              </a:rPr>
              <a:t>Why does F[k] of random F[u] have lots of energy near k=0?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Image" id="463" name="Google Shape;463;p47"/>
          <p:cNvPicPr preferRelativeResize="0"/>
          <p:nvPr/>
        </p:nvPicPr>
        <p:blipFill rotWithShape="1">
          <a:blip r:embed="rId3">
            <a:alphaModFix/>
          </a:blip>
          <a:srcRect b="0" l="0" r="0" t="0"/>
          <a:stretch/>
        </p:blipFill>
        <p:spPr>
          <a:xfrm>
            <a:off x="3670300" y="3054350"/>
            <a:ext cx="5664200" cy="3644900"/>
          </a:xfrm>
          <a:prstGeom prst="rect">
            <a:avLst/>
          </a:prstGeom>
          <a:noFill/>
          <a:ln>
            <a:noFill/>
          </a:ln>
        </p:spPr>
      </p:pic>
      <p:sp>
        <p:nvSpPr>
          <p:cNvPr id="464" name="Google Shape;464;p47"/>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Proof: DFT of real signal</a:t>
            </a:r>
            <a:endParaRPr/>
          </a:p>
        </p:txBody>
      </p:sp>
      <p:sp>
        <p:nvSpPr>
          <p:cNvPr id="465" name="Google Shape;465;p47"/>
          <p:cNvSpPr/>
          <p:nvPr/>
        </p:nvSpPr>
        <p:spPr>
          <a:xfrm>
            <a:off x="5724195" y="4547162"/>
            <a:ext cx="3751660" cy="2411876"/>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Image" id="470" name="Google Shape;470;p48"/>
          <p:cNvPicPr preferRelativeResize="0"/>
          <p:nvPr/>
        </p:nvPicPr>
        <p:blipFill rotWithShape="1">
          <a:blip r:embed="rId3">
            <a:alphaModFix/>
          </a:blip>
          <a:srcRect b="0" l="0" r="0" t="0"/>
          <a:stretch/>
        </p:blipFill>
        <p:spPr>
          <a:xfrm>
            <a:off x="3670300" y="3054350"/>
            <a:ext cx="5664200" cy="3644900"/>
          </a:xfrm>
          <a:prstGeom prst="rect">
            <a:avLst/>
          </a:prstGeom>
          <a:noFill/>
          <a:ln>
            <a:noFill/>
          </a:ln>
        </p:spPr>
      </p:pic>
      <p:sp>
        <p:nvSpPr>
          <p:cNvPr id="471" name="Google Shape;471;p48"/>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Proof: DFT of real signal</a:t>
            </a:r>
            <a:endParaRPr/>
          </a:p>
        </p:txBody>
      </p:sp>
      <p:sp>
        <p:nvSpPr>
          <p:cNvPr id="472" name="Google Shape;472;p48"/>
          <p:cNvSpPr/>
          <p:nvPr/>
        </p:nvSpPr>
        <p:spPr>
          <a:xfrm>
            <a:off x="5724200" y="6080175"/>
            <a:ext cx="3751800" cy="8793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Image" id="477" name="Google Shape;477;p49"/>
          <p:cNvPicPr preferRelativeResize="0"/>
          <p:nvPr/>
        </p:nvPicPr>
        <p:blipFill rotWithShape="1">
          <a:blip r:embed="rId3">
            <a:alphaModFix/>
          </a:blip>
          <a:srcRect b="0" l="0" r="0" t="0"/>
          <a:stretch/>
        </p:blipFill>
        <p:spPr>
          <a:xfrm>
            <a:off x="3670300" y="3054350"/>
            <a:ext cx="5664200" cy="3644900"/>
          </a:xfrm>
          <a:prstGeom prst="rect">
            <a:avLst/>
          </a:prstGeom>
          <a:noFill/>
          <a:ln>
            <a:noFill/>
          </a:ln>
        </p:spPr>
      </p:pic>
      <p:sp>
        <p:nvSpPr>
          <p:cNvPr id="478" name="Google Shape;478;p49"/>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Proof: DFT of real signal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idx="1" type="body"/>
          </p:nvPr>
        </p:nvSpPr>
        <p:spPr>
          <a:xfrm>
            <a:off x="229645" y="2143669"/>
            <a:ext cx="12242801" cy="6286501"/>
          </a:xfrm>
          <a:prstGeom prst="rect">
            <a:avLst/>
          </a:prstGeom>
          <a:noFill/>
          <a:ln>
            <a:noFill/>
          </a:ln>
        </p:spPr>
        <p:txBody>
          <a:bodyPr anchorCtr="0" anchor="ctr" bIns="50800" lIns="50800" spcFirstLastPara="1" rIns="50800" wrap="square" tIns="50800">
            <a:normAutofit/>
          </a:bodyPr>
          <a:lstStyle/>
          <a:p>
            <a:pPr indent="-246944" lvl="0" marL="246944" rtl="0" algn="l">
              <a:lnSpc>
                <a:spcPct val="100000"/>
              </a:lnSpc>
              <a:spcBef>
                <a:spcPts val="0"/>
              </a:spcBef>
              <a:spcAft>
                <a:spcPts val="0"/>
              </a:spcAft>
              <a:buClr>
                <a:srgbClr val="FF2600"/>
              </a:buClr>
              <a:buSzPts val="1950"/>
              <a:buFont typeface="Times New Roman"/>
              <a:buChar char="•"/>
            </a:pPr>
            <a:r>
              <a:rPr lang="en-US">
                <a:solidFill>
                  <a:srgbClr val="FF2600"/>
                </a:solidFill>
              </a:rPr>
              <a:t>Symmetric </a:t>
            </a:r>
            <a:r>
              <a:rPr lang="en-US" sz="2600">
                <a:latin typeface="Times New Roman"/>
                <a:ea typeface="Times New Roman"/>
                <a:cs typeface="Times New Roman"/>
                <a:sym typeface="Times New Roman"/>
              </a:rPr>
              <a:t>for real-valued f[u]: F[k] = F[-k]* (we only really need N/2 values)</a:t>
            </a:r>
            <a:endParaRPr/>
          </a:p>
          <a:p>
            <a:pPr indent="-246944" lvl="0" marL="246944" rtl="0" algn="l">
              <a:lnSpc>
                <a:spcPct val="100000"/>
              </a:lnSpc>
              <a:spcBef>
                <a:spcPts val="4200"/>
              </a:spcBef>
              <a:spcAft>
                <a:spcPts val="0"/>
              </a:spcAft>
              <a:buClr>
                <a:srgbClr val="FF2600"/>
              </a:buClr>
              <a:buSzPts val="1950"/>
              <a:buFont typeface="Times New Roman"/>
              <a:buChar char="•"/>
            </a:pPr>
            <a:r>
              <a:rPr lang="en-US">
                <a:solidFill>
                  <a:srgbClr val="FF2600"/>
                </a:solidFill>
              </a:rPr>
              <a:t>Periodic</a:t>
            </a:r>
            <a:r>
              <a:rPr lang="en-US" sz="2600">
                <a:latin typeface="Times New Roman"/>
                <a:ea typeface="Times New Roman"/>
                <a:cs typeface="Times New Roman"/>
                <a:sym typeface="Times New Roman"/>
              </a:rPr>
              <a:t>: F[k+N] = F[k].  (we only need to encode N values; often use k = [-N/2…N/2])</a:t>
            </a:r>
            <a:endParaRPr/>
          </a:p>
          <a:p>
            <a:pPr indent="-246944" lvl="0" marL="246944" rtl="0" algn="l">
              <a:lnSpc>
                <a:spcPct val="100000"/>
              </a:lnSpc>
              <a:spcBef>
                <a:spcPts val="4200"/>
              </a:spcBef>
              <a:spcAft>
                <a:spcPts val="0"/>
              </a:spcAft>
              <a:buClr>
                <a:srgbClr val="000000"/>
              </a:buClr>
              <a:buSzPts val="1950"/>
              <a:buFont typeface="Times New Roman"/>
              <a:buChar char="•"/>
            </a:pPr>
            <a:r>
              <a:rPr lang="en-US" sz="2600">
                <a:latin typeface="Times New Roman"/>
                <a:ea typeface="Times New Roman"/>
                <a:cs typeface="Times New Roman"/>
                <a:sym typeface="Times New Roman"/>
              </a:rPr>
              <a:t>DFT of a </a:t>
            </a:r>
            <a:r>
              <a:rPr lang="en-US">
                <a:solidFill>
                  <a:srgbClr val="FF2600"/>
                </a:solidFill>
              </a:rPr>
              <a:t>Gaussian</a:t>
            </a:r>
            <a:r>
              <a:rPr lang="en-US" sz="2600">
                <a:latin typeface="Times New Roman"/>
                <a:ea typeface="Times New Roman"/>
                <a:cs typeface="Times New Roman"/>
                <a:sym typeface="Times New Roman"/>
              </a:rPr>
              <a:t> with variance sigma is a another Gaussian with variance 1/sigma </a:t>
            </a:r>
            <a:endParaRPr/>
          </a:p>
          <a:p>
            <a:pPr indent="-246944" lvl="0" marL="246944" rtl="0" algn="l">
              <a:lnSpc>
                <a:spcPct val="100000"/>
              </a:lnSpc>
              <a:spcBef>
                <a:spcPts val="4200"/>
              </a:spcBef>
              <a:spcAft>
                <a:spcPts val="0"/>
              </a:spcAft>
              <a:buClr>
                <a:srgbClr val="000000"/>
              </a:buClr>
              <a:buSzPts val="1950"/>
              <a:buFont typeface="Times New Roman"/>
              <a:buChar char="•"/>
            </a:pPr>
            <a:r>
              <a:rPr lang="en-US" sz="2600">
                <a:latin typeface="Times New Roman"/>
                <a:ea typeface="Times New Roman"/>
                <a:cs typeface="Times New Roman"/>
                <a:sym typeface="Times New Roman"/>
              </a:rPr>
              <a:t>(next slide) </a:t>
            </a:r>
            <a:r>
              <a:rPr lang="en-US">
                <a:solidFill>
                  <a:srgbClr val="FF2600"/>
                </a:solidFill>
              </a:rPr>
              <a:t>Eigenfunction</a:t>
            </a:r>
            <a:r>
              <a:rPr lang="en-US" sz="2600">
                <a:latin typeface="Times New Roman"/>
                <a:ea typeface="Times New Roman"/>
                <a:cs typeface="Times New Roman"/>
                <a:sym typeface="Times New Roman"/>
              </a:rPr>
              <a:t> property: the DFT of the convolution of two functions is the product of their DFTs (convolution in time domain is multiplication in frequency domain</a:t>
            </a:r>
            <a:endParaRPr/>
          </a:p>
        </p:txBody>
      </p:sp>
      <p:sp>
        <p:nvSpPr>
          <p:cNvPr id="484" name="Google Shape;484;p5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500"/>
              <a:buFont typeface="Helvetica Neue Light"/>
              <a:buNone/>
            </a:pPr>
            <a:r>
              <a:rPr lang="en-US" sz="5500"/>
              <a:t>Properties of DFT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4400"/>
              <a:buFont typeface="Helvetica Neue Light"/>
              <a:buNone/>
            </a:pPr>
            <a:r>
              <a:rPr lang="en-US" sz="4400"/>
              <a:t>Crucial property: convolution is multiplication in frequency space</a:t>
            </a:r>
            <a:endParaRPr/>
          </a:p>
        </p:txBody>
      </p:sp>
      <p:pic>
        <p:nvPicPr>
          <p:cNvPr descr="a6" id="490" name="Google Shape;490;p51"/>
          <p:cNvPicPr preferRelativeResize="0"/>
          <p:nvPr/>
        </p:nvPicPr>
        <p:blipFill rotWithShape="1">
          <a:blip r:embed="rId3">
            <a:alphaModFix/>
          </a:blip>
          <a:srcRect b="0" l="0" r="0" t="0"/>
          <a:stretch/>
        </p:blipFill>
        <p:spPr>
          <a:xfrm>
            <a:off x="159158" y="4449093"/>
            <a:ext cx="1433196" cy="1232586"/>
          </a:xfrm>
          <a:prstGeom prst="rect">
            <a:avLst/>
          </a:prstGeom>
          <a:noFill/>
          <a:ln>
            <a:noFill/>
          </a:ln>
        </p:spPr>
      </p:pic>
      <p:cxnSp>
        <p:nvCxnSpPr>
          <p:cNvPr id="491" name="Google Shape;491;p51"/>
          <p:cNvCxnSpPr/>
          <p:nvPr/>
        </p:nvCxnSpPr>
        <p:spPr>
          <a:xfrm flipH="1" rot="10800000">
            <a:off x="1760621" y="4023887"/>
            <a:ext cx="852567" cy="1079203"/>
          </a:xfrm>
          <a:prstGeom prst="straightConnector1">
            <a:avLst/>
          </a:prstGeom>
          <a:noFill/>
          <a:ln cap="flat" cmpd="sng" w="25400">
            <a:solidFill>
              <a:srgbClr val="000000"/>
            </a:solidFill>
            <a:prstDash val="solid"/>
            <a:miter lim="400000"/>
            <a:headEnd len="sm" w="sm" type="none"/>
            <a:tailEnd len="med" w="med" type="triangle"/>
          </a:ln>
        </p:spPr>
      </p:cxnSp>
      <p:cxnSp>
        <p:nvCxnSpPr>
          <p:cNvPr id="492" name="Google Shape;492;p51"/>
          <p:cNvCxnSpPr/>
          <p:nvPr/>
        </p:nvCxnSpPr>
        <p:spPr>
          <a:xfrm>
            <a:off x="1754647" y="5207201"/>
            <a:ext cx="100702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493" name="Google Shape;493;p51"/>
          <p:cNvCxnSpPr/>
          <p:nvPr/>
        </p:nvCxnSpPr>
        <p:spPr>
          <a:xfrm>
            <a:off x="1805479" y="5308863"/>
            <a:ext cx="763849" cy="1274111"/>
          </a:xfrm>
          <a:prstGeom prst="straightConnector1">
            <a:avLst/>
          </a:prstGeom>
          <a:noFill/>
          <a:ln cap="flat" cmpd="sng" w="25400">
            <a:solidFill>
              <a:srgbClr val="000000"/>
            </a:solidFill>
            <a:prstDash val="solid"/>
            <a:miter lim="400000"/>
            <a:headEnd len="sm" w="sm" type="none"/>
            <a:tailEnd len="med" w="med" type="triangle"/>
          </a:ln>
        </p:spPr>
      </p:cxnSp>
      <p:pic>
        <p:nvPicPr>
          <p:cNvPr descr="a2" id="494" name="Google Shape;494;p51"/>
          <p:cNvPicPr preferRelativeResize="0"/>
          <p:nvPr/>
        </p:nvPicPr>
        <p:blipFill rotWithShape="1">
          <a:blip r:embed="rId4">
            <a:alphaModFix/>
          </a:blip>
          <a:srcRect b="0" l="0" r="0" t="0"/>
          <a:stretch/>
        </p:blipFill>
        <p:spPr>
          <a:xfrm>
            <a:off x="3322574" y="3281903"/>
            <a:ext cx="1631549" cy="1390524"/>
          </a:xfrm>
          <a:prstGeom prst="rect">
            <a:avLst/>
          </a:prstGeom>
          <a:noFill/>
          <a:ln>
            <a:noFill/>
          </a:ln>
        </p:spPr>
      </p:pic>
      <p:sp>
        <p:nvSpPr>
          <p:cNvPr id="495" name="Google Shape;495;p51"/>
          <p:cNvSpPr txBox="1"/>
          <p:nvPr/>
        </p:nvSpPr>
        <p:spPr>
          <a:xfrm>
            <a:off x="2701032" y="3669376"/>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a:t>
            </a:r>
            <a:endParaRPr/>
          </a:p>
        </p:txBody>
      </p:sp>
      <p:sp>
        <p:nvSpPr>
          <p:cNvPr id="496" name="Google Shape;496;p51"/>
          <p:cNvSpPr txBox="1"/>
          <p:nvPr/>
        </p:nvSpPr>
        <p:spPr>
          <a:xfrm>
            <a:off x="2701032" y="4898859"/>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.3*</a:t>
            </a:r>
            <a:endParaRPr/>
          </a:p>
        </p:txBody>
      </p:sp>
      <p:pic>
        <p:nvPicPr>
          <p:cNvPr descr="a4" id="497" name="Google Shape;497;p51"/>
          <p:cNvPicPr preferRelativeResize="0"/>
          <p:nvPr/>
        </p:nvPicPr>
        <p:blipFill rotWithShape="1">
          <a:blip r:embed="rId5">
            <a:alphaModFix/>
          </a:blip>
          <a:srcRect b="0" l="0" r="0" t="0"/>
          <a:stretch/>
        </p:blipFill>
        <p:spPr>
          <a:xfrm>
            <a:off x="3360960" y="4741535"/>
            <a:ext cx="1637613" cy="1390525"/>
          </a:xfrm>
          <a:prstGeom prst="rect">
            <a:avLst/>
          </a:prstGeom>
          <a:noFill/>
          <a:ln>
            <a:noFill/>
          </a:ln>
        </p:spPr>
      </p:pic>
      <p:sp>
        <p:nvSpPr>
          <p:cNvPr id="498" name="Google Shape;498;p51"/>
          <p:cNvSpPr txBox="1"/>
          <p:nvPr/>
        </p:nvSpPr>
        <p:spPr>
          <a:xfrm>
            <a:off x="3852598" y="6217229"/>
            <a:ext cx="571501"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cxnSp>
        <p:nvCxnSpPr>
          <p:cNvPr id="499" name="Google Shape;499;p51"/>
          <p:cNvCxnSpPr/>
          <p:nvPr/>
        </p:nvCxnSpPr>
        <p:spPr>
          <a:xfrm>
            <a:off x="5144911" y="3977165"/>
            <a:ext cx="572609" cy="1"/>
          </a:xfrm>
          <a:prstGeom prst="straightConnector1">
            <a:avLst/>
          </a:prstGeom>
          <a:noFill/>
          <a:ln cap="flat" cmpd="sng" w="25400">
            <a:solidFill>
              <a:srgbClr val="000000"/>
            </a:solidFill>
            <a:prstDash val="solid"/>
            <a:miter lim="400000"/>
            <a:headEnd len="sm" w="sm" type="none"/>
            <a:tailEnd len="med" w="med" type="triangle"/>
          </a:ln>
        </p:spPr>
      </p:cxnSp>
      <p:sp>
        <p:nvSpPr>
          <p:cNvPr id="500" name="Google Shape;500;p51"/>
          <p:cNvSpPr/>
          <p:nvPr/>
        </p:nvSpPr>
        <p:spPr>
          <a:xfrm>
            <a:off x="5775849" y="3672517"/>
            <a:ext cx="1005827" cy="2722556"/>
          </a:xfrm>
          <a:prstGeom prst="rect">
            <a:avLst/>
          </a:prstGeom>
          <a:blipFill rotWithShape="1">
            <a:blip r:embed="rId6">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a2" id="501" name="Google Shape;501;p51"/>
          <p:cNvPicPr preferRelativeResize="0"/>
          <p:nvPr/>
        </p:nvPicPr>
        <p:blipFill rotWithShape="1">
          <a:blip r:embed="rId4">
            <a:alphaModFix/>
          </a:blip>
          <a:srcRect b="0" l="0" r="0" t="0"/>
          <a:stretch/>
        </p:blipFill>
        <p:spPr>
          <a:xfrm>
            <a:off x="8249243" y="3284682"/>
            <a:ext cx="1625029" cy="1384967"/>
          </a:xfrm>
          <a:prstGeom prst="rect">
            <a:avLst/>
          </a:prstGeom>
          <a:noFill/>
          <a:ln>
            <a:noFill/>
          </a:ln>
        </p:spPr>
      </p:pic>
      <p:cxnSp>
        <p:nvCxnSpPr>
          <p:cNvPr id="502" name="Google Shape;502;p51"/>
          <p:cNvCxnSpPr/>
          <p:nvPr/>
        </p:nvCxnSpPr>
        <p:spPr>
          <a:xfrm>
            <a:off x="6824485" y="3992775"/>
            <a:ext cx="492895" cy="1"/>
          </a:xfrm>
          <a:prstGeom prst="straightConnector1">
            <a:avLst/>
          </a:prstGeom>
          <a:noFill/>
          <a:ln cap="flat" cmpd="sng" w="25400">
            <a:solidFill>
              <a:srgbClr val="000000"/>
            </a:solidFill>
            <a:prstDash val="solid"/>
            <a:miter lim="400000"/>
            <a:headEnd len="sm" w="sm" type="none"/>
            <a:tailEnd len="med" w="med" type="triangle"/>
          </a:ln>
        </p:spPr>
      </p:cxnSp>
      <p:sp>
        <p:nvSpPr>
          <p:cNvPr id="503" name="Google Shape;503;p51"/>
          <p:cNvSpPr txBox="1"/>
          <p:nvPr/>
        </p:nvSpPr>
        <p:spPr>
          <a:xfrm>
            <a:off x="7360190" y="3681879"/>
            <a:ext cx="9144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.02*</a:t>
            </a:r>
            <a:endParaRPr/>
          </a:p>
        </p:txBody>
      </p:sp>
      <p:sp>
        <p:nvSpPr>
          <p:cNvPr id="504" name="Google Shape;504;p51"/>
          <p:cNvSpPr txBox="1"/>
          <p:nvPr/>
        </p:nvSpPr>
        <p:spPr>
          <a:xfrm>
            <a:off x="6065284" y="3853604"/>
            <a:ext cx="457201" cy="2215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600"/>
              <a:buFont typeface="Times New Roman"/>
              <a:buNone/>
            </a:pPr>
            <a:r>
              <a:rPr b="0" i="0" lang="en-US" sz="3600" u="none" cap="none" strike="noStrike">
                <a:solidFill>
                  <a:srgbClr val="FFFFFF"/>
                </a:solidFill>
                <a:latin typeface="Times New Roman"/>
                <a:ea typeface="Times New Roman"/>
                <a:cs typeface="Times New Roman"/>
                <a:sym typeface="Times New Roman"/>
              </a:rPr>
              <a:t>.2</a:t>
            </a:r>
            <a:endParaRPr/>
          </a:p>
          <a:p>
            <a:pPr indent="0" lvl="0" marL="0" marR="0" rtl="0" algn="ctr">
              <a:lnSpc>
                <a:spcPct val="100000"/>
              </a:lnSpc>
              <a:spcBef>
                <a:spcPts val="0"/>
              </a:spcBef>
              <a:spcAft>
                <a:spcPts val="0"/>
              </a:spcAft>
              <a:buClr>
                <a:srgbClr val="FFFFFF"/>
              </a:buClr>
              <a:buSzPts val="3600"/>
              <a:buFont typeface="Times New Roman"/>
              <a:buNone/>
            </a:pPr>
            <a:r>
              <a:t/>
            </a:r>
            <a:endParaRPr b="0" i="0" sz="3600" u="none" cap="none" strike="noStrik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3600"/>
              <a:buFont typeface="Times New Roman"/>
              <a:buNone/>
            </a:pPr>
            <a:r>
              <a:rPr b="0" i="0" lang="en-US" sz="3600" u="none" cap="none" strike="noStrike">
                <a:solidFill>
                  <a:srgbClr val="FFFFFF"/>
                </a:solidFill>
                <a:latin typeface="Times New Roman"/>
                <a:ea typeface="Times New Roman"/>
                <a:cs typeface="Times New Roman"/>
                <a:sym typeface="Times New Roman"/>
              </a:rPr>
              <a:t>.3</a:t>
            </a:r>
            <a:endParaRPr/>
          </a:p>
        </p:txBody>
      </p:sp>
      <p:cxnSp>
        <p:nvCxnSpPr>
          <p:cNvPr id="505" name="Google Shape;505;p51"/>
          <p:cNvCxnSpPr/>
          <p:nvPr/>
        </p:nvCxnSpPr>
        <p:spPr>
          <a:xfrm flipH="1" rot="10800000">
            <a:off x="5144911" y="5436796"/>
            <a:ext cx="48460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506" name="Google Shape;506;p51"/>
          <p:cNvCxnSpPr/>
          <p:nvPr/>
        </p:nvCxnSpPr>
        <p:spPr>
          <a:xfrm>
            <a:off x="6973701" y="5430024"/>
            <a:ext cx="571501" cy="1"/>
          </a:xfrm>
          <a:prstGeom prst="straightConnector1">
            <a:avLst/>
          </a:prstGeom>
          <a:noFill/>
          <a:ln cap="flat" cmpd="sng" w="25400">
            <a:solidFill>
              <a:srgbClr val="000000"/>
            </a:solidFill>
            <a:prstDash val="solid"/>
            <a:miter lim="400000"/>
            <a:headEnd len="sm" w="sm" type="none"/>
            <a:tailEnd len="med" w="med" type="triangle"/>
          </a:ln>
        </p:spPr>
      </p:cxnSp>
      <p:sp>
        <p:nvSpPr>
          <p:cNvPr id="507" name="Google Shape;507;p51"/>
          <p:cNvSpPr txBox="1"/>
          <p:nvPr/>
        </p:nvSpPr>
        <p:spPr>
          <a:xfrm>
            <a:off x="7360190" y="5129008"/>
            <a:ext cx="9144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.09*</a:t>
            </a:r>
            <a:endParaRPr/>
          </a:p>
        </p:txBody>
      </p:sp>
      <p:pic>
        <p:nvPicPr>
          <p:cNvPr descr="a4" id="508" name="Google Shape;508;p51"/>
          <p:cNvPicPr preferRelativeResize="0"/>
          <p:nvPr/>
        </p:nvPicPr>
        <p:blipFill rotWithShape="1">
          <a:blip r:embed="rId5">
            <a:alphaModFix/>
          </a:blip>
          <a:srcRect b="0" l="0" r="0" t="0"/>
          <a:stretch/>
        </p:blipFill>
        <p:spPr>
          <a:xfrm>
            <a:off x="8242951" y="4741535"/>
            <a:ext cx="1637613" cy="1390525"/>
          </a:xfrm>
          <a:prstGeom prst="rect">
            <a:avLst/>
          </a:prstGeom>
          <a:noFill/>
          <a:ln>
            <a:noFill/>
          </a:ln>
        </p:spPr>
      </p:pic>
      <p:sp>
        <p:nvSpPr>
          <p:cNvPr id="509" name="Google Shape;509;p51"/>
          <p:cNvSpPr txBox="1"/>
          <p:nvPr/>
        </p:nvSpPr>
        <p:spPr>
          <a:xfrm>
            <a:off x="6059306" y="6223560"/>
            <a:ext cx="5715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510" name="Google Shape;510;p51"/>
          <p:cNvSpPr txBox="1"/>
          <p:nvPr/>
        </p:nvSpPr>
        <p:spPr>
          <a:xfrm>
            <a:off x="8776007" y="6223560"/>
            <a:ext cx="5715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cxnSp>
        <p:nvCxnSpPr>
          <p:cNvPr id="511" name="Google Shape;511;p51"/>
          <p:cNvCxnSpPr/>
          <p:nvPr/>
        </p:nvCxnSpPr>
        <p:spPr>
          <a:xfrm flipH="1" rot="10800000">
            <a:off x="9937538" y="5401259"/>
            <a:ext cx="852567" cy="1079204"/>
          </a:xfrm>
          <a:prstGeom prst="straightConnector1">
            <a:avLst/>
          </a:prstGeom>
          <a:noFill/>
          <a:ln cap="flat" cmpd="sng" w="25400">
            <a:solidFill>
              <a:srgbClr val="000000"/>
            </a:solidFill>
            <a:prstDash val="solid"/>
            <a:miter lim="400000"/>
            <a:headEnd len="sm" w="sm" type="none"/>
            <a:tailEnd len="med" w="med" type="triangle"/>
          </a:ln>
        </p:spPr>
      </p:cxnSp>
      <p:cxnSp>
        <p:nvCxnSpPr>
          <p:cNvPr id="512" name="Google Shape;512;p51"/>
          <p:cNvCxnSpPr/>
          <p:nvPr/>
        </p:nvCxnSpPr>
        <p:spPr>
          <a:xfrm>
            <a:off x="9858441" y="5346332"/>
            <a:ext cx="100702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513" name="Google Shape;513;p51"/>
          <p:cNvCxnSpPr/>
          <p:nvPr/>
        </p:nvCxnSpPr>
        <p:spPr>
          <a:xfrm>
            <a:off x="9985473" y="3938360"/>
            <a:ext cx="763850" cy="1274111"/>
          </a:xfrm>
          <a:prstGeom prst="straightConnector1">
            <a:avLst/>
          </a:prstGeom>
          <a:noFill/>
          <a:ln cap="flat" cmpd="sng" w="25400">
            <a:solidFill>
              <a:srgbClr val="000000"/>
            </a:solidFill>
            <a:prstDash val="solid"/>
            <a:miter lim="400000"/>
            <a:headEnd len="sm" w="sm" type="none"/>
            <a:tailEnd len="med" w="med" type="triangle"/>
          </a:ln>
        </p:spPr>
      </p:cxnSp>
      <p:pic>
        <p:nvPicPr>
          <p:cNvPr descr="Image" id="514" name="Google Shape;514;p51"/>
          <p:cNvPicPr preferRelativeResize="0"/>
          <p:nvPr/>
        </p:nvPicPr>
        <p:blipFill rotWithShape="1">
          <a:blip r:embed="rId7">
            <a:alphaModFix/>
          </a:blip>
          <a:srcRect b="0" l="0" r="50487" t="0"/>
          <a:stretch/>
        </p:blipFill>
        <p:spPr>
          <a:xfrm>
            <a:off x="11104108" y="4625210"/>
            <a:ext cx="1794005" cy="1442058"/>
          </a:xfrm>
          <a:prstGeom prst="rect">
            <a:avLst/>
          </a:prstGeom>
          <a:noFill/>
          <a:ln cap="flat" cmpd="sng" w="12700">
            <a:solidFill>
              <a:srgbClr val="000000"/>
            </a:solidFill>
            <a:prstDash val="solid"/>
            <a:miter lim="400000"/>
            <a:headEnd len="sm" w="sm" type="none"/>
            <a:tailEnd len="sm" w="sm" type="none"/>
          </a:ln>
        </p:spPr>
      </p:pic>
      <p:sp>
        <p:nvSpPr>
          <p:cNvPr id="515" name="Google Shape;515;p51"/>
          <p:cNvSpPr txBox="1"/>
          <p:nvPr/>
        </p:nvSpPr>
        <p:spPr>
          <a:xfrm>
            <a:off x="3313493" y="2633968"/>
            <a:ext cx="1732547" cy="5420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Projection</a:t>
            </a:r>
            <a:endParaRPr/>
          </a:p>
        </p:txBody>
      </p:sp>
      <p:sp>
        <p:nvSpPr>
          <p:cNvPr id="516" name="Google Shape;516;p51"/>
          <p:cNvSpPr txBox="1"/>
          <p:nvPr/>
        </p:nvSpPr>
        <p:spPr>
          <a:xfrm>
            <a:off x="5697452" y="2633968"/>
            <a:ext cx="1295209" cy="5420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Scaling</a:t>
            </a:r>
            <a:endParaRPr/>
          </a:p>
        </p:txBody>
      </p:sp>
      <p:sp>
        <p:nvSpPr>
          <p:cNvPr id="517" name="Google Shape;517;p51"/>
          <p:cNvSpPr txBox="1"/>
          <p:nvPr/>
        </p:nvSpPr>
        <p:spPr>
          <a:xfrm>
            <a:off x="7812838" y="2633967"/>
            <a:ext cx="2497839" cy="54207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Reconstruction</a:t>
            </a:r>
            <a:endParaRPr/>
          </a:p>
        </p:txBody>
      </p:sp>
      <p:sp>
        <p:nvSpPr>
          <p:cNvPr id="518" name="Google Shape;518;p51"/>
          <p:cNvSpPr txBox="1"/>
          <p:nvPr/>
        </p:nvSpPr>
        <p:spPr>
          <a:xfrm>
            <a:off x="4932107" y="8762327"/>
            <a:ext cx="2723555" cy="87443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DFT </a:t>
            </a:r>
            <a:endParaRPr/>
          </a:p>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of impluse reponse</a:t>
            </a:r>
            <a:endParaRPr/>
          </a:p>
        </p:txBody>
      </p:sp>
      <p:sp>
        <p:nvSpPr>
          <p:cNvPr id="519" name="Google Shape;519;p51"/>
          <p:cNvSpPr txBox="1"/>
          <p:nvPr/>
        </p:nvSpPr>
        <p:spPr>
          <a:xfrm>
            <a:off x="2408796" y="8737467"/>
            <a:ext cx="1270273" cy="92415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DFT </a:t>
            </a:r>
            <a:endParaRPr/>
          </a:p>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of input</a:t>
            </a:r>
            <a:endParaRPr/>
          </a:p>
        </p:txBody>
      </p:sp>
      <p:cxnSp>
        <p:nvCxnSpPr>
          <p:cNvPr id="520" name="Google Shape;520;p51"/>
          <p:cNvCxnSpPr/>
          <p:nvPr/>
        </p:nvCxnSpPr>
        <p:spPr>
          <a:xfrm flipH="1" rot="10800000">
            <a:off x="3043932" y="6684573"/>
            <a:ext cx="1" cy="542076"/>
          </a:xfrm>
          <a:prstGeom prst="straightConnector1">
            <a:avLst/>
          </a:prstGeom>
          <a:noFill/>
          <a:ln cap="flat" cmpd="sng" w="50800">
            <a:solidFill>
              <a:srgbClr val="942192"/>
            </a:solidFill>
            <a:prstDash val="solid"/>
            <a:miter lim="400000"/>
            <a:headEnd len="sm" w="sm" type="none"/>
            <a:tailEnd len="med" w="med" type="triangle"/>
          </a:ln>
        </p:spPr>
      </p:cxnSp>
      <p:cxnSp>
        <p:nvCxnSpPr>
          <p:cNvPr id="521" name="Google Shape;521;p51"/>
          <p:cNvCxnSpPr/>
          <p:nvPr/>
        </p:nvCxnSpPr>
        <p:spPr>
          <a:xfrm flipH="1" rot="10800000">
            <a:off x="6345056" y="6773185"/>
            <a:ext cx="1" cy="542077"/>
          </a:xfrm>
          <a:prstGeom prst="straightConnector1">
            <a:avLst/>
          </a:prstGeom>
          <a:noFill/>
          <a:ln cap="flat" cmpd="sng" w="50800">
            <a:solidFill>
              <a:srgbClr val="942192"/>
            </a:solidFill>
            <a:prstDash val="solid"/>
            <a:miter lim="400000"/>
            <a:headEnd len="sm" w="sm" type="none"/>
            <a:tailEnd len="med" w="med" type="triangle"/>
          </a:ln>
        </p:spPr>
      </p:cxnSp>
      <p:pic>
        <p:nvPicPr>
          <p:cNvPr descr="Image" id="522" name="Google Shape;522;p51"/>
          <p:cNvPicPr preferRelativeResize="0"/>
          <p:nvPr/>
        </p:nvPicPr>
        <p:blipFill rotWithShape="1">
          <a:blip r:embed="rId8">
            <a:alphaModFix/>
          </a:blip>
          <a:srcRect b="0" l="31614" r="13050" t="0"/>
          <a:stretch/>
        </p:blipFill>
        <p:spPr>
          <a:xfrm rot="-5400000">
            <a:off x="2481972" y="7416730"/>
            <a:ext cx="1123914" cy="1130692"/>
          </a:xfrm>
          <a:prstGeom prst="rect">
            <a:avLst/>
          </a:prstGeom>
          <a:noFill/>
          <a:ln>
            <a:noFill/>
          </a:ln>
        </p:spPr>
      </p:pic>
      <p:pic>
        <p:nvPicPr>
          <p:cNvPr descr="Image" id="523" name="Google Shape;523;p51"/>
          <p:cNvPicPr preferRelativeResize="0"/>
          <p:nvPr/>
        </p:nvPicPr>
        <p:blipFill rotWithShape="1">
          <a:blip r:embed="rId8">
            <a:alphaModFix/>
          </a:blip>
          <a:srcRect b="0" l="31614" r="13050" t="0"/>
          <a:stretch/>
        </p:blipFill>
        <p:spPr>
          <a:xfrm rot="-5400000">
            <a:off x="5783096" y="7416730"/>
            <a:ext cx="1123914" cy="1130692"/>
          </a:xfrm>
          <a:prstGeom prst="rect">
            <a:avLst/>
          </a:prstGeom>
          <a:noFill/>
          <a:ln>
            <a:noFill/>
          </a:ln>
        </p:spPr>
      </p:pic>
      <p:cxnSp>
        <p:nvCxnSpPr>
          <p:cNvPr id="524" name="Google Shape;524;p51"/>
          <p:cNvCxnSpPr/>
          <p:nvPr/>
        </p:nvCxnSpPr>
        <p:spPr>
          <a:xfrm flipH="1" rot="10800000">
            <a:off x="10358838" y="6773185"/>
            <a:ext cx="1" cy="542077"/>
          </a:xfrm>
          <a:prstGeom prst="straightConnector1">
            <a:avLst/>
          </a:prstGeom>
          <a:noFill/>
          <a:ln cap="flat" cmpd="sng" w="50800">
            <a:solidFill>
              <a:srgbClr val="942192"/>
            </a:solidFill>
            <a:prstDash val="solid"/>
            <a:miter lim="400000"/>
            <a:headEnd len="sm" w="sm" type="none"/>
            <a:tailEnd len="med" w="med" type="triangle"/>
          </a:ln>
        </p:spPr>
      </p:cxnSp>
      <p:pic>
        <p:nvPicPr>
          <p:cNvPr descr="Image" id="525" name="Google Shape;525;p51"/>
          <p:cNvPicPr preferRelativeResize="0"/>
          <p:nvPr/>
        </p:nvPicPr>
        <p:blipFill rotWithShape="1">
          <a:blip r:embed="rId8">
            <a:alphaModFix/>
          </a:blip>
          <a:srcRect b="0" l="31614" r="13050" t="0"/>
          <a:stretch/>
        </p:blipFill>
        <p:spPr>
          <a:xfrm>
            <a:off x="9793490" y="7413335"/>
            <a:ext cx="1130747" cy="1137566"/>
          </a:xfrm>
          <a:prstGeom prst="rect">
            <a:avLst/>
          </a:prstGeom>
          <a:noFill/>
          <a:ln>
            <a:noFill/>
          </a:ln>
        </p:spPr>
      </p:pic>
      <p:sp>
        <p:nvSpPr>
          <p:cNvPr id="526" name="Google Shape;526;p51"/>
          <p:cNvSpPr txBox="1"/>
          <p:nvPr/>
        </p:nvSpPr>
        <p:spPr>
          <a:xfrm>
            <a:off x="9677838" y="8762327"/>
            <a:ext cx="1362002" cy="87443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IDFT </a:t>
            </a:r>
            <a:endParaRPr/>
          </a:p>
          <a:p>
            <a:pPr indent="0" lvl="0" marL="0" marR="0" rtl="0" algn="ctr">
              <a:lnSpc>
                <a:spcPct val="100000"/>
              </a:lnSpc>
              <a:spcBef>
                <a:spcPts val="0"/>
              </a:spcBef>
              <a:spcAft>
                <a:spcPts val="0"/>
              </a:spcAft>
              <a:buClr>
                <a:srgbClr val="000000"/>
              </a:buClr>
              <a:buSzPts val="2700"/>
              <a:buFont typeface="Times New Roman"/>
              <a:buNone/>
            </a:pPr>
            <a:r>
              <a:rPr b="0" i="0" lang="en-US" sz="2700" u="none" cap="none" strike="noStrike">
                <a:solidFill>
                  <a:srgbClr val="000000"/>
                </a:solidFill>
                <a:latin typeface="Times New Roman"/>
                <a:ea typeface="Times New Roman"/>
                <a:cs typeface="Times New Roman"/>
                <a:sym typeface="Times New Roman"/>
              </a:rPr>
              <a:t>of output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7760"/>
              <a:buFont typeface="Helvetica Neue Light"/>
              <a:buNone/>
            </a:pPr>
            <a:r>
              <a:rPr lang="en-US" sz="7760"/>
              <a:t>Extensions to 2D images</a:t>
            </a:r>
            <a:endParaRPr/>
          </a:p>
        </p:txBody>
      </p:sp>
      <p:pic>
        <p:nvPicPr>
          <p:cNvPr descr="image.png" id="532" name="Google Shape;532;p52"/>
          <p:cNvPicPr preferRelativeResize="0"/>
          <p:nvPr/>
        </p:nvPicPr>
        <p:blipFill rotWithShape="1">
          <a:blip r:embed="rId3">
            <a:alphaModFix/>
          </a:blip>
          <a:srcRect b="26279" l="8857" r="49127" t="19523"/>
          <a:stretch/>
        </p:blipFill>
        <p:spPr>
          <a:xfrm>
            <a:off x="8334457" y="3837666"/>
            <a:ext cx="3336954" cy="3228336"/>
          </a:xfrm>
          <a:prstGeom prst="rect">
            <a:avLst/>
          </a:prstGeom>
          <a:noFill/>
          <a:ln>
            <a:noFill/>
          </a:ln>
        </p:spPr>
      </p:pic>
      <p:pic>
        <p:nvPicPr>
          <p:cNvPr descr="dft_cos.png" id="533" name="Google Shape;533;p52"/>
          <p:cNvPicPr preferRelativeResize="0"/>
          <p:nvPr/>
        </p:nvPicPr>
        <p:blipFill rotWithShape="1">
          <a:blip r:embed="rId4">
            <a:alphaModFix/>
          </a:blip>
          <a:srcRect b="89943" l="0" r="0" t="0"/>
          <a:stretch/>
        </p:blipFill>
        <p:spPr>
          <a:xfrm>
            <a:off x="527982" y="4305635"/>
            <a:ext cx="4106381" cy="412962"/>
          </a:xfrm>
          <a:prstGeom prst="rect">
            <a:avLst/>
          </a:prstGeom>
          <a:noFill/>
          <a:ln cap="flat" cmpd="sng" w="25400">
            <a:solidFill>
              <a:srgbClr val="000000"/>
            </a:solidFill>
            <a:prstDash val="solid"/>
            <a:miter lim="400000"/>
            <a:headEnd len="sm" w="sm" type="none"/>
            <a:tailEnd len="sm" w="sm" type="none"/>
          </a:ln>
        </p:spPr>
      </p:pic>
      <p:pic>
        <p:nvPicPr>
          <p:cNvPr descr="dft_cos.png" id="534" name="Google Shape;534;p52"/>
          <p:cNvPicPr preferRelativeResize="0"/>
          <p:nvPr/>
        </p:nvPicPr>
        <p:blipFill rotWithShape="1">
          <a:blip r:embed="rId4">
            <a:alphaModFix/>
          </a:blip>
          <a:srcRect b="79634" l="0" r="0" t="10309"/>
          <a:stretch/>
        </p:blipFill>
        <p:spPr>
          <a:xfrm>
            <a:off x="527982" y="5153052"/>
            <a:ext cx="4106381" cy="412962"/>
          </a:xfrm>
          <a:prstGeom prst="rect">
            <a:avLst/>
          </a:prstGeom>
          <a:noFill/>
          <a:ln cap="flat" cmpd="sng" w="25400">
            <a:solidFill>
              <a:srgbClr val="000000"/>
            </a:solidFill>
            <a:prstDash val="solid"/>
            <a:miter lim="400000"/>
            <a:headEnd len="sm" w="sm" type="none"/>
            <a:tailEnd len="sm" w="sm" type="none"/>
          </a:ln>
        </p:spPr>
      </p:pic>
      <p:pic>
        <p:nvPicPr>
          <p:cNvPr descr="dft_cos.png" id="535" name="Google Shape;535;p52"/>
          <p:cNvPicPr preferRelativeResize="0"/>
          <p:nvPr/>
        </p:nvPicPr>
        <p:blipFill rotWithShape="1">
          <a:blip r:embed="rId4">
            <a:alphaModFix/>
          </a:blip>
          <a:srcRect b="39634" l="0" r="0" t="50308"/>
          <a:stretch/>
        </p:blipFill>
        <p:spPr>
          <a:xfrm>
            <a:off x="527982" y="6108499"/>
            <a:ext cx="4106381" cy="412962"/>
          </a:xfrm>
          <a:prstGeom prst="rect">
            <a:avLst/>
          </a:prstGeom>
          <a:noFill/>
          <a:ln cap="flat" cmpd="sng" w="25400">
            <a:solidFill>
              <a:srgbClr val="000000"/>
            </a:solidFill>
            <a:prstDash val="solid"/>
            <a:miter lim="400000"/>
            <a:headEnd len="sm" w="sm" type="none"/>
            <a:tailEnd len="sm" w="sm" type="none"/>
          </a:ln>
        </p:spPr>
      </p:pic>
      <p:cxnSp>
        <p:nvCxnSpPr>
          <p:cNvPr id="536" name="Google Shape;536;p52"/>
          <p:cNvCxnSpPr/>
          <p:nvPr/>
        </p:nvCxnSpPr>
        <p:spPr>
          <a:xfrm flipH="1">
            <a:off x="2581215" y="4349914"/>
            <a:ext cx="1" cy="1665216"/>
          </a:xfrm>
          <a:prstGeom prst="straightConnector1">
            <a:avLst/>
          </a:prstGeom>
          <a:noFill/>
          <a:ln cap="flat" cmpd="sng" w="50800">
            <a:solidFill>
              <a:srgbClr val="FF2600"/>
            </a:solidFill>
            <a:prstDash val="solid"/>
            <a:miter lim="400000"/>
            <a:headEnd len="sm" w="sm" type="none"/>
            <a:tailEnd len="med" w="med" type="triangle"/>
          </a:ln>
        </p:spPr>
      </p:cxnSp>
      <p:sp>
        <p:nvSpPr>
          <p:cNvPr id="537" name="Google Shape;537;p52"/>
          <p:cNvSpPr/>
          <p:nvPr/>
        </p:nvSpPr>
        <p:spPr>
          <a:xfrm>
            <a:off x="5713071" y="4951714"/>
            <a:ext cx="1270001" cy="1270001"/>
          </a:xfrm>
          <a:prstGeom prst="rightArrow">
            <a:avLst>
              <a:gd fmla="val 32000" name="adj1"/>
              <a:gd fmla="val 64000" name="adj2"/>
            </a:avLst>
          </a:prstGeom>
          <a:blipFill rotWithShape="1">
            <a:blip r:embed="rId5">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6"/>
          <p:cNvSpPr txBox="1"/>
          <p:nvPr>
            <p:ph type="title"/>
          </p:nvPr>
        </p:nvSpPr>
        <p:spPr>
          <a:xfrm>
            <a:off x="43316" y="-160964"/>
            <a:ext cx="12918168" cy="2159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900"/>
              <a:buFont typeface="Helvetica Neue Light"/>
              <a:buNone/>
            </a:pPr>
            <a:r>
              <a:rPr lang="en-US" sz="5900"/>
              <a:t>Motivation: pick a smooth basis</a:t>
            </a:r>
            <a:endParaRPr/>
          </a:p>
        </p:txBody>
      </p:sp>
      <p:pic>
        <p:nvPicPr>
          <p:cNvPr descr="Image" id="119" name="Google Shape;119;p26"/>
          <p:cNvPicPr preferRelativeResize="0"/>
          <p:nvPr/>
        </p:nvPicPr>
        <p:blipFill rotWithShape="1">
          <a:blip r:embed="rId3">
            <a:alphaModFix/>
          </a:blip>
          <a:srcRect b="0" l="0" r="76308" t="0"/>
          <a:stretch/>
        </p:blipFill>
        <p:spPr>
          <a:xfrm>
            <a:off x="181388" y="3027759"/>
            <a:ext cx="2666951" cy="1468052"/>
          </a:xfrm>
          <a:prstGeom prst="rect">
            <a:avLst/>
          </a:prstGeom>
          <a:noFill/>
          <a:ln>
            <a:noFill/>
          </a:ln>
        </p:spPr>
      </p:pic>
      <p:pic>
        <p:nvPicPr>
          <p:cNvPr descr="a2" id="120" name="Google Shape;120;p26"/>
          <p:cNvPicPr preferRelativeResize="0"/>
          <p:nvPr/>
        </p:nvPicPr>
        <p:blipFill rotWithShape="1">
          <a:blip r:embed="rId4">
            <a:alphaModFix/>
          </a:blip>
          <a:srcRect b="0" l="0" r="0" t="0"/>
          <a:stretch/>
        </p:blipFill>
        <p:spPr>
          <a:xfrm>
            <a:off x="4645600" y="6307321"/>
            <a:ext cx="2372332" cy="2021873"/>
          </a:xfrm>
          <a:prstGeom prst="rect">
            <a:avLst/>
          </a:prstGeom>
          <a:noFill/>
          <a:ln>
            <a:noFill/>
          </a:ln>
        </p:spPr>
      </p:pic>
      <p:pic>
        <p:nvPicPr>
          <p:cNvPr descr="a6" id="121" name="Google Shape;121;p26"/>
          <p:cNvPicPr preferRelativeResize="0"/>
          <p:nvPr/>
        </p:nvPicPr>
        <p:blipFill rotWithShape="1">
          <a:blip r:embed="rId5">
            <a:alphaModFix/>
          </a:blip>
          <a:srcRect b="0" l="0" r="0" t="0"/>
          <a:stretch/>
        </p:blipFill>
        <p:spPr>
          <a:xfrm>
            <a:off x="938685" y="6388100"/>
            <a:ext cx="2163093" cy="1860316"/>
          </a:xfrm>
          <a:prstGeom prst="rect">
            <a:avLst/>
          </a:prstGeom>
          <a:noFill/>
          <a:ln>
            <a:noFill/>
          </a:ln>
        </p:spPr>
      </p:pic>
      <p:sp>
        <p:nvSpPr>
          <p:cNvPr id="122" name="Google Shape;122;p26"/>
          <p:cNvSpPr txBox="1"/>
          <p:nvPr/>
        </p:nvSpPr>
        <p:spPr>
          <a:xfrm>
            <a:off x="3250320" y="7010468"/>
            <a:ext cx="3721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123" name="Google Shape;123;p26"/>
          <p:cNvSpPr txBox="1"/>
          <p:nvPr/>
        </p:nvSpPr>
        <p:spPr>
          <a:xfrm>
            <a:off x="4023969" y="7010468"/>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a:t>
            </a:r>
            <a:endParaRPr/>
          </a:p>
        </p:txBody>
      </p:sp>
      <p:sp>
        <p:nvSpPr>
          <p:cNvPr id="124" name="Google Shape;124;p26"/>
          <p:cNvSpPr txBox="1"/>
          <p:nvPr/>
        </p:nvSpPr>
        <p:spPr>
          <a:xfrm>
            <a:off x="6982117" y="7010468"/>
            <a:ext cx="1057945"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 .3*</a:t>
            </a:r>
            <a:endParaRPr/>
          </a:p>
        </p:txBody>
      </p:sp>
      <p:pic>
        <p:nvPicPr>
          <p:cNvPr descr="a4" id="125" name="Google Shape;125;p26"/>
          <p:cNvPicPr preferRelativeResize="0"/>
          <p:nvPr/>
        </p:nvPicPr>
        <p:blipFill rotWithShape="1">
          <a:blip r:embed="rId6">
            <a:alphaModFix/>
          </a:blip>
          <a:srcRect b="0" l="0" r="0" t="0"/>
          <a:stretch/>
        </p:blipFill>
        <p:spPr>
          <a:xfrm>
            <a:off x="8019112" y="6250663"/>
            <a:ext cx="2381151" cy="2021874"/>
          </a:xfrm>
          <a:prstGeom prst="rect">
            <a:avLst/>
          </a:prstGeom>
          <a:noFill/>
          <a:ln>
            <a:noFill/>
          </a:ln>
        </p:spPr>
      </p:pic>
      <p:sp>
        <p:nvSpPr>
          <p:cNvPr id="126" name="Google Shape;126;p26"/>
          <p:cNvSpPr txBox="1"/>
          <p:nvPr/>
        </p:nvSpPr>
        <p:spPr>
          <a:xfrm>
            <a:off x="10340858" y="6953811"/>
            <a:ext cx="15151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+ 0* …</a:t>
            </a:r>
            <a:endParaRPr/>
          </a:p>
        </p:txBody>
      </p:sp>
      <p:sp>
        <p:nvSpPr>
          <p:cNvPr id="127" name="Google Shape;127;p26"/>
          <p:cNvSpPr/>
          <p:nvPr/>
        </p:nvSpPr>
        <p:spPr>
          <a:xfrm>
            <a:off x="3648896" y="3062820"/>
            <a:ext cx="216747" cy="1327574"/>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28" name="Google Shape;128;p26"/>
          <p:cNvSpPr/>
          <p:nvPr/>
        </p:nvSpPr>
        <p:spPr>
          <a:xfrm>
            <a:off x="3527213" y="2976400"/>
            <a:ext cx="2153568" cy="1458517"/>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29" name="Google Shape;129;p26"/>
          <p:cNvSpPr/>
          <p:nvPr/>
        </p:nvSpPr>
        <p:spPr>
          <a:xfrm>
            <a:off x="7001696" y="3071069"/>
            <a:ext cx="216747" cy="1327574"/>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30" name="Google Shape;130;p26"/>
          <p:cNvSpPr/>
          <p:nvPr/>
        </p:nvSpPr>
        <p:spPr>
          <a:xfrm>
            <a:off x="6626013" y="2984649"/>
            <a:ext cx="2153568" cy="1458517"/>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31" name="Google Shape;131;p26"/>
          <p:cNvSpPr/>
          <p:nvPr/>
        </p:nvSpPr>
        <p:spPr>
          <a:xfrm>
            <a:off x="10501579" y="3062820"/>
            <a:ext cx="216747" cy="1327574"/>
          </a:xfrm>
          <a:prstGeom prst="rect">
            <a:avLst/>
          </a:prstGeom>
          <a:noFill/>
          <a:ln cap="flat" cmpd="sng" w="9525">
            <a:solidFill>
              <a:srgbClr val="000000"/>
            </a:solidFill>
            <a:prstDash val="solid"/>
            <a:miter lim="8000"/>
            <a:headEnd len="sm" w="sm" type="none"/>
            <a:tailEnd len="sm" w="sm" type="none"/>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Times New Roman"/>
              <a:buNone/>
            </a:pPr>
            <a:r>
              <a:t/>
            </a:r>
            <a:endParaRPr b="0" i="0" sz="3400" u="none" cap="none" strike="noStrike">
              <a:solidFill>
                <a:srgbClr val="000000"/>
              </a:solidFill>
              <a:latin typeface="Times New Roman"/>
              <a:ea typeface="Times New Roman"/>
              <a:cs typeface="Times New Roman"/>
              <a:sym typeface="Times New Roman"/>
            </a:endParaRPr>
          </a:p>
        </p:txBody>
      </p:sp>
      <p:sp>
        <p:nvSpPr>
          <p:cNvPr id="132" name="Google Shape;132;p26"/>
          <p:cNvSpPr/>
          <p:nvPr/>
        </p:nvSpPr>
        <p:spPr>
          <a:xfrm>
            <a:off x="9846496" y="2976400"/>
            <a:ext cx="2153568" cy="1458517"/>
          </a:xfrm>
          <a:prstGeom prst="rect">
            <a:avLst/>
          </a:prstGeom>
          <a:noFill/>
          <a:ln cap="flat" cmpd="sng" w="9525">
            <a:solidFill>
              <a:srgbClr val="000000"/>
            </a:solidFill>
            <a:prstDash val="solid"/>
            <a:miter lim="8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33" name="Google Shape;133;p26"/>
          <p:cNvSpPr txBox="1"/>
          <p:nvPr/>
        </p:nvSpPr>
        <p:spPr>
          <a:xfrm>
            <a:off x="2865260" y="3397869"/>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a:t>
            </a:r>
            <a:endParaRPr/>
          </a:p>
        </p:txBody>
      </p:sp>
      <p:sp>
        <p:nvSpPr>
          <p:cNvPr id="134" name="Google Shape;134;p26"/>
          <p:cNvSpPr txBox="1"/>
          <p:nvPr/>
        </p:nvSpPr>
        <p:spPr>
          <a:xfrm>
            <a:off x="5708138" y="3397869"/>
            <a:ext cx="9436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+.2*</a:t>
            </a:r>
            <a:endParaRPr/>
          </a:p>
        </p:txBody>
      </p:sp>
      <p:sp>
        <p:nvSpPr>
          <p:cNvPr id="135" name="Google Shape;135;p26"/>
          <p:cNvSpPr txBox="1"/>
          <p:nvPr/>
        </p:nvSpPr>
        <p:spPr>
          <a:xfrm>
            <a:off x="8808860" y="3397870"/>
            <a:ext cx="9436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+.3*</a:t>
            </a:r>
            <a:endParaRPr/>
          </a:p>
        </p:txBody>
      </p:sp>
      <p:sp>
        <p:nvSpPr>
          <p:cNvPr id="136" name="Google Shape;136;p26"/>
          <p:cNvSpPr txBox="1"/>
          <p:nvPr/>
        </p:nvSpPr>
        <p:spPr>
          <a:xfrm>
            <a:off x="12155047" y="3453990"/>
            <a:ext cx="8293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137" name="Google Shape;137;p26"/>
          <p:cNvSpPr txBox="1"/>
          <p:nvPr/>
        </p:nvSpPr>
        <p:spPr>
          <a:xfrm>
            <a:off x="3786135" y="8556811"/>
            <a:ext cx="4787653"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sine functions (sinusoids)</a:t>
            </a:r>
            <a:endParaRPr/>
          </a:p>
        </p:txBody>
      </p:sp>
      <p:sp>
        <p:nvSpPr>
          <p:cNvPr id="138" name="Google Shape;138;p26"/>
          <p:cNvSpPr txBox="1"/>
          <p:nvPr/>
        </p:nvSpPr>
        <p:spPr>
          <a:xfrm>
            <a:off x="2297035" y="1861813"/>
            <a:ext cx="7765852" cy="43155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to reflect fact that real-world signals tend to be</a:t>
            </a:r>
            <a:r>
              <a:rPr b="0" i="1" lang="en-US" sz="2400" u="none" cap="none" strike="noStrike">
                <a:solidFill>
                  <a:srgbClr val="000000"/>
                </a:solidFill>
                <a:latin typeface="Times New Roman"/>
                <a:ea typeface="Times New Roman"/>
                <a:cs typeface="Times New Roman"/>
                <a:sym typeface="Times New Roman"/>
              </a:rPr>
              <a:t> slow-changing</a:t>
            </a:r>
            <a:r>
              <a:rPr b="0" i="0" lang="en-US" sz="24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3"/>
          <p:cNvSpPr txBox="1"/>
          <p:nvPr>
            <p:ph type="title"/>
          </p:nvPr>
        </p:nvSpPr>
        <p:spPr>
          <a:xfrm>
            <a:off x="952500" y="48587"/>
            <a:ext cx="11099800" cy="2159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000"/>
              <a:buFont typeface="Helvetica Neue Light"/>
              <a:buNone/>
            </a:pPr>
            <a:r>
              <a:rPr lang="en-US" sz="6000"/>
              <a:t>Extensions to 2D images f[u,v]</a:t>
            </a:r>
            <a:endParaRPr/>
          </a:p>
        </p:txBody>
      </p:sp>
      <p:pic>
        <p:nvPicPr>
          <p:cNvPr descr="Image" id="543" name="Google Shape;543;p53"/>
          <p:cNvPicPr preferRelativeResize="0"/>
          <p:nvPr/>
        </p:nvPicPr>
        <p:blipFill rotWithShape="1">
          <a:blip r:embed="rId3">
            <a:alphaModFix/>
          </a:blip>
          <a:srcRect b="50541" l="0" r="0" t="0"/>
          <a:stretch/>
        </p:blipFill>
        <p:spPr>
          <a:xfrm>
            <a:off x="3373998" y="2372298"/>
            <a:ext cx="8064501" cy="14383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descr="Image" id="548" name="Google Shape;548;p54"/>
          <p:cNvPicPr preferRelativeResize="0"/>
          <p:nvPr/>
        </p:nvPicPr>
        <p:blipFill rotWithShape="1">
          <a:blip r:embed="rId3">
            <a:alphaModFix/>
          </a:blip>
          <a:srcRect b="0" l="0" r="0" t="0"/>
          <a:stretch/>
        </p:blipFill>
        <p:spPr>
          <a:xfrm>
            <a:off x="3373998" y="2372298"/>
            <a:ext cx="8064502" cy="2908301"/>
          </a:xfrm>
          <a:prstGeom prst="rect">
            <a:avLst/>
          </a:prstGeom>
          <a:noFill/>
          <a:ln>
            <a:noFill/>
          </a:ln>
        </p:spPr>
      </p:pic>
      <p:sp>
        <p:nvSpPr>
          <p:cNvPr id="549" name="Google Shape;549;p54"/>
          <p:cNvSpPr txBox="1"/>
          <p:nvPr>
            <p:ph type="title"/>
          </p:nvPr>
        </p:nvSpPr>
        <p:spPr>
          <a:xfrm>
            <a:off x="952500" y="48587"/>
            <a:ext cx="11099700" cy="21591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000"/>
              <a:buFont typeface="Helvetica Neue Light"/>
              <a:buNone/>
            </a:pPr>
            <a:r>
              <a:rPr lang="en-US" sz="6000"/>
              <a:t>Extensions to 2D images f[u,v]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952500" y="48587"/>
            <a:ext cx="11099800" cy="2159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000"/>
              <a:buFont typeface="Helvetica Neue Light"/>
              <a:buNone/>
            </a:pPr>
            <a:r>
              <a:rPr lang="en-US" sz="6000"/>
              <a:t>Extensions to 2D images f[u,v]</a:t>
            </a:r>
            <a:endParaRPr/>
          </a:p>
        </p:txBody>
      </p:sp>
      <p:sp>
        <p:nvSpPr>
          <p:cNvPr id="555" name="Google Shape;555;p55"/>
          <p:cNvSpPr txBox="1"/>
          <p:nvPr/>
        </p:nvSpPr>
        <p:spPr>
          <a:xfrm>
            <a:off x="324405" y="5476251"/>
            <a:ext cx="12355990" cy="55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300"/>
              <a:buFont typeface="Times New Roman"/>
              <a:buNone/>
            </a:pPr>
            <a:r>
              <a:rPr b="0" i="0" lang="en-US" sz="3300" u="none" cap="none" strike="noStrike">
                <a:solidFill>
                  <a:srgbClr val="000000"/>
                </a:solidFill>
                <a:latin typeface="Times New Roman"/>
                <a:ea typeface="Times New Roman"/>
                <a:cs typeface="Times New Roman"/>
                <a:sym typeface="Times New Roman"/>
              </a:rPr>
              <a:t>What does the (real part of) “basis image” for a particular [k,l] look like?</a:t>
            </a:r>
            <a:endParaRPr/>
          </a:p>
        </p:txBody>
      </p:sp>
      <p:pic>
        <p:nvPicPr>
          <p:cNvPr descr="Image" id="556" name="Google Shape;556;p55"/>
          <p:cNvPicPr preferRelativeResize="0"/>
          <p:nvPr/>
        </p:nvPicPr>
        <p:blipFill rotWithShape="1">
          <a:blip r:embed="rId3">
            <a:alphaModFix/>
          </a:blip>
          <a:srcRect b="0" l="0" r="0" t="0"/>
          <a:stretch/>
        </p:blipFill>
        <p:spPr>
          <a:xfrm>
            <a:off x="3373998" y="2372298"/>
            <a:ext cx="8064501" cy="2908301"/>
          </a:xfrm>
          <a:prstGeom prst="rect">
            <a:avLst/>
          </a:prstGeom>
          <a:noFill/>
          <a:ln>
            <a:noFill/>
          </a:ln>
        </p:spPr>
      </p:pic>
      <p:pic>
        <p:nvPicPr>
          <p:cNvPr descr="Image" id="557" name="Google Shape;557;p55"/>
          <p:cNvPicPr preferRelativeResize="0"/>
          <p:nvPr/>
        </p:nvPicPr>
        <p:blipFill rotWithShape="1">
          <a:blip r:embed="rId4">
            <a:alphaModFix/>
          </a:blip>
          <a:srcRect b="0" l="0" r="0" t="0"/>
          <a:stretch/>
        </p:blipFill>
        <p:spPr>
          <a:xfrm>
            <a:off x="4089315" y="6166817"/>
            <a:ext cx="5575301" cy="952501"/>
          </a:xfrm>
          <a:prstGeom prst="rect">
            <a:avLst/>
          </a:prstGeom>
          <a:noFill/>
          <a:ln>
            <a:noFill/>
          </a:ln>
        </p:spPr>
      </p:pic>
      <p:sp>
        <p:nvSpPr>
          <p:cNvPr id="558" name="Google Shape;558;p55"/>
          <p:cNvSpPr txBox="1"/>
          <p:nvPr/>
        </p:nvSpPr>
        <p:spPr>
          <a:xfrm>
            <a:off x="8442245" y="9114129"/>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559" name="Google Shape;559;p55"/>
          <p:cNvSpPr txBox="1"/>
          <p:nvPr/>
        </p:nvSpPr>
        <p:spPr>
          <a:xfrm>
            <a:off x="7334249" y="799358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cxnSp>
        <p:nvCxnSpPr>
          <p:cNvPr id="560" name="Google Shape;560;p55"/>
          <p:cNvCxnSpPr/>
          <p:nvPr/>
        </p:nvCxnSpPr>
        <p:spPr>
          <a:xfrm flipH="1" rot="10800000">
            <a:off x="7737744" y="8406564"/>
            <a:ext cx="663327" cy="786755"/>
          </a:xfrm>
          <a:prstGeom prst="straightConnector1">
            <a:avLst/>
          </a:prstGeom>
          <a:noFill/>
          <a:ln cap="flat" cmpd="sng" w="50800">
            <a:solidFill>
              <a:srgbClr val="FF2600"/>
            </a:solidFill>
            <a:prstDash val="solid"/>
            <a:miter lim="400000"/>
            <a:headEnd len="sm" w="sm" type="none"/>
            <a:tailEnd len="med" w="med" type="triangle"/>
          </a:ln>
        </p:spPr>
      </p:cxnSp>
      <p:pic>
        <p:nvPicPr>
          <p:cNvPr descr="Image" id="561" name="Google Shape;561;p55"/>
          <p:cNvPicPr preferRelativeResize="0"/>
          <p:nvPr/>
        </p:nvPicPr>
        <p:blipFill rotWithShape="1">
          <a:blip r:embed="rId5">
            <a:alphaModFix/>
          </a:blip>
          <a:srcRect b="0" l="0" r="0" t="0"/>
          <a:stretch/>
        </p:blipFill>
        <p:spPr>
          <a:xfrm>
            <a:off x="7956720" y="7511858"/>
            <a:ext cx="448880" cy="952501"/>
          </a:xfrm>
          <a:prstGeom prst="rect">
            <a:avLst/>
          </a:prstGeom>
          <a:noFill/>
          <a:ln>
            <a:noFill/>
          </a:ln>
        </p:spPr>
      </p:pic>
      <p:sp>
        <p:nvSpPr>
          <p:cNvPr id="562" name="Google Shape;562;p55"/>
          <p:cNvSpPr/>
          <p:nvPr/>
        </p:nvSpPr>
        <p:spPr>
          <a:xfrm>
            <a:off x="7715457" y="7403908"/>
            <a:ext cx="1796477" cy="1794924"/>
          </a:xfrm>
          <a:prstGeom prst="rect">
            <a:avLst/>
          </a:prstGeom>
          <a:noFill/>
          <a:ln cap="flat" cmpd="sng" w="635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cxnSp>
        <p:nvCxnSpPr>
          <p:cNvPr id="563" name="Google Shape;563;p55"/>
          <p:cNvCxnSpPr/>
          <p:nvPr/>
        </p:nvCxnSpPr>
        <p:spPr>
          <a:xfrm flipH="1" rot="10800000">
            <a:off x="7684340" y="8274137"/>
            <a:ext cx="1691343" cy="930062"/>
          </a:xfrm>
          <a:prstGeom prst="straightConnector1">
            <a:avLst/>
          </a:prstGeom>
          <a:noFill/>
          <a:ln cap="flat" cmpd="sng" w="50800">
            <a:solidFill>
              <a:srgbClr val="50A7F9"/>
            </a:solidFill>
            <a:prstDash val="dot"/>
            <a:miter lim="400000"/>
            <a:headEnd len="sm" w="sm" type="none"/>
            <a:tailEnd len="med" w="med" type="triangle"/>
          </a:ln>
        </p:spPr>
      </p:cxnSp>
      <p:sp>
        <p:nvSpPr>
          <p:cNvPr id="564" name="Google Shape;564;p55"/>
          <p:cNvSpPr/>
          <p:nvPr/>
        </p:nvSpPr>
        <p:spPr>
          <a:xfrm>
            <a:off x="9271000" y="8171708"/>
            <a:ext cx="165016" cy="165017"/>
          </a:xfrm>
          <a:prstGeom prst="ellipse">
            <a:avLst/>
          </a:prstGeom>
          <a:solidFill>
            <a:srgbClr val="50A7F9"/>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cxnSp>
        <p:nvCxnSpPr>
          <p:cNvPr id="565" name="Google Shape;565;p55"/>
          <p:cNvCxnSpPr/>
          <p:nvPr/>
        </p:nvCxnSpPr>
        <p:spPr>
          <a:xfrm flipH="1" rot="10800000">
            <a:off x="7739131" y="7752147"/>
            <a:ext cx="1181643" cy="1464752"/>
          </a:xfrm>
          <a:prstGeom prst="straightConnector1">
            <a:avLst/>
          </a:prstGeom>
          <a:noFill/>
          <a:ln cap="flat" cmpd="sng" w="25400">
            <a:solidFill>
              <a:srgbClr val="50A7F9"/>
            </a:solidFill>
            <a:prstDash val="dot"/>
            <a:miter lim="400000"/>
            <a:headEnd len="sm" w="sm" type="none"/>
            <a:tailEnd len="med" w="med" type="triangle"/>
          </a:ln>
        </p:spPr>
      </p:cxnSp>
      <p:cxnSp>
        <p:nvCxnSpPr>
          <p:cNvPr id="566" name="Google Shape;566;p55"/>
          <p:cNvCxnSpPr/>
          <p:nvPr/>
        </p:nvCxnSpPr>
        <p:spPr>
          <a:xfrm>
            <a:off x="8927268" y="7781196"/>
            <a:ext cx="418314" cy="418314"/>
          </a:xfrm>
          <a:prstGeom prst="straightConnector1">
            <a:avLst/>
          </a:prstGeom>
          <a:noFill/>
          <a:ln cap="flat" cmpd="sng" w="25400">
            <a:solidFill>
              <a:srgbClr val="50A7F9"/>
            </a:solidFill>
            <a:prstDash val="dot"/>
            <a:miter lim="400000"/>
            <a:headEnd len="sm" w="sm" type="none"/>
            <a:tailEnd len="med" w="med" type="triangle"/>
          </a:ln>
        </p:spPr>
      </p:cxnSp>
      <p:grpSp>
        <p:nvGrpSpPr>
          <p:cNvPr id="567" name="Google Shape;567;p55"/>
          <p:cNvGrpSpPr/>
          <p:nvPr/>
        </p:nvGrpSpPr>
        <p:grpSpPr>
          <a:xfrm>
            <a:off x="1302498" y="7225246"/>
            <a:ext cx="10981430" cy="2492503"/>
            <a:chOff x="0" y="0"/>
            <a:chExt cx="10981429" cy="2492502"/>
          </a:xfrm>
        </p:grpSpPr>
        <p:pic>
          <p:nvPicPr>
            <p:cNvPr descr="Image" id="568" name="Google Shape;568;p55"/>
            <p:cNvPicPr preferRelativeResize="0"/>
            <p:nvPr/>
          </p:nvPicPr>
          <p:blipFill rotWithShape="1">
            <a:blip r:embed="rId6">
              <a:alphaModFix/>
            </a:blip>
            <a:srcRect b="0" l="0" r="0" t="0"/>
            <a:stretch/>
          </p:blipFill>
          <p:spPr>
            <a:xfrm>
              <a:off x="9149546" y="110211"/>
              <a:ext cx="1831883" cy="1837519"/>
            </a:xfrm>
            <a:prstGeom prst="rect">
              <a:avLst/>
            </a:prstGeom>
            <a:noFill/>
            <a:ln cap="flat" cmpd="sng" w="50800">
              <a:solidFill>
                <a:srgbClr val="000000"/>
              </a:solidFill>
              <a:prstDash val="solid"/>
              <a:miter lim="400000"/>
              <a:headEnd len="sm" w="sm" type="none"/>
              <a:tailEnd len="sm" w="sm" type="none"/>
            </a:ln>
          </p:spPr>
        </p:pic>
        <p:sp>
          <p:nvSpPr>
            <p:cNvPr id="569" name="Google Shape;569;p55"/>
            <p:cNvSpPr txBox="1"/>
            <p:nvPr/>
          </p:nvSpPr>
          <p:spPr>
            <a:xfrm>
              <a:off x="10613006" y="1876923"/>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570" name="Google Shape;570;p55"/>
            <p:cNvSpPr txBox="1"/>
            <p:nvPr/>
          </p:nvSpPr>
          <p:spPr>
            <a:xfrm>
              <a:off x="8758806" y="0"/>
              <a:ext cx="342901"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cxnSp>
          <p:nvCxnSpPr>
            <p:cNvPr id="571" name="Google Shape;571;p55"/>
            <p:cNvCxnSpPr/>
            <p:nvPr/>
          </p:nvCxnSpPr>
          <p:spPr>
            <a:xfrm flipH="1" rot="10800000">
              <a:off x="9162301" y="1169358"/>
              <a:ext cx="663326" cy="786755"/>
            </a:xfrm>
            <a:prstGeom prst="straightConnector1">
              <a:avLst/>
            </a:prstGeom>
            <a:noFill/>
            <a:ln cap="flat" cmpd="sng" w="50800">
              <a:solidFill>
                <a:srgbClr val="FF2600"/>
              </a:solidFill>
              <a:prstDash val="solid"/>
              <a:miter lim="400000"/>
              <a:headEnd len="sm" w="sm" type="none"/>
              <a:tailEnd len="med" w="med" type="triangle"/>
            </a:ln>
          </p:spPr>
        </p:cxnSp>
        <p:pic>
          <p:nvPicPr>
            <p:cNvPr descr="Image" id="572" name="Google Shape;572;p55"/>
            <p:cNvPicPr preferRelativeResize="0"/>
            <p:nvPr/>
          </p:nvPicPr>
          <p:blipFill rotWithShape="1">
            <a:blip r:embed="rId7">
              <a:alphaModFix/>
            </a:blip>
            <a:srcRect b="0" l="0" r="0" t="0"/>
            <a:stretch/>
          </p:blipFill>
          <p:spPr>
            <a:xfrm>
              <a:off x="0" y="317039"/>
              <a:ext cx="4998517" cy="1858424"/>
            </a:xfrm>
            <a:prstGeom prst="rect">
              <a:avLst/>
            </a:prstGeom>
            <a:noFill/>
            <a:ln>
              <a:noFill/>
            </a:ln>
          </p:spPr>
        </p:pic>
      </p:grpSp>
      <p:sp>
        <p:nvSpPr>
          <p:cNvPr id="573" name="Google Shape;573;p55"/>
          <p:cNvSpPr txBox="1"/>
          <p:nvPr/>
        </p:nvSpPr>
        <p:spPr>
          <a:xfrm>
            <a:off x="6441821" y="4675860"/>
            <a:ext cx="121159" cy="4018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0" i="0" sz="36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6"/>
          <p:cNvSpPr txBox="1"/>
          <p:nvPr>
            <p:ph type="title"/>
          </p:nvPr>
        </p:nvSpPr>
        <p:spPr>
          <a:xfrm>
            <a:off x="952500" y="48587"/>
            <a:ext cx="11099800" cy="2159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000"/>
              <a:buFont typeface="Helvetica Neue Light"/>
              <a:buNone/>
            </a:pPr>
            <a:r>
              <a:rPr lang="en-US" sz="6000"/>
              <a:t>Extensions to 2D images f[u,v]</a:t>
            </a:r>
            <a:endParaRPr/>
          </a:p>
        </p:txBody>
      </p:sp>
      <p:sp>
        <p:nvSpPr>
          <p:cNvPr id="579" name="Google Shape;579;p56"/>
          <p:cNvSpPr txBox="1"/>
          <p:nvPr/>
        </p:nvSpPr>
        <p:spPr>
          <a:xfrm>
            <a:off x="324405" y="5476251"/>
            <a:ext cx="12355990" cy="55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300"/>
              <a:buFont typeface="Times New Roman"/>
              <a:buNone/>
            </a:pPr>
            <a:r>
              <a:rPr b="0" i="0" lang="en-US" sz="3300" u="none" cap="none" strike="noStrike">
                <a:solidFill>
                  <a:srgbClr val="000000"/>
                </a:solidFill>
                <a:latin typeface="Times New Roman"/>
                <a:ea typeface="Times New Roman"/>
                <a:cs typeface="Times New Roman"/>
                <a:sym typeface="Times New Roman"/>
              </a:rPr>
              <a:t>What does the (real part of) “basis image” for a particular [k,l] look like?</a:t>
            </a:r>
            <a:endParaRPr/>
          </a:p>
        </p:txBody>
      </p:sp>
      <p:pic>
        <p:nvPicPr>
          <p:cNvPr descr="Image" id="580" name="Google Shape;580;p56"/>
          <p:cNvPicPr preferRelativeResize="0"/>
          <p:nvPr/>
        </p:nvPicPr>
        <p:blipFill rotWithShape="1">
          <a:blip r:embed="rId3">
            <a:alphaModFix/>
          </a:blip>
          <a:srcRect b="0" l="0" r="0" t="0"/>
          <a:stretch/>
        </p:blipFill>
        <p:spPr>
          <a:xfrm>
            <a:off x="3373998" y="2372298"/>
            <a:ext cx="8064501" cy="2908301"/>
          </a:xfrm>
          <a:prstGeom prst="rect">
            <a:avLst/>
          </a:prstGeom>
          <a:noFill/>
          <a:ln>
            <a:noFill/>
          </a:ln>
        </p:spPr>
      </p:pic>
      <p:pic>
        <p:nvPicPr>
          <p:cNvPr descr="Image" id="581" name="Google Shape;581;p56"/>
          <p:cNvPicPr preferRelativeResize="0"/>
          <p:nvPr/>
        </p:nvPicPr>
        <p:blipFill rotWithShape="1">
          <a:blip r:embed="rId4">
            <a:alphaModFix/>
          </a:blip>
          <a:srcRect b="0" l="0" r="0" t="0"/>
          <a:stretch/>
        </p:blipFill>
        <p:spPr>
          <a:xfrm>
            <a:off x="4089315" y="6166817"/>
            <a:ext cx="5575301" cy="952501"/>
          </a:xfrm>
          <a:prstGeom prst="rect">
            <a:avLst/>
          </a:prstGeom>
          <a:noFill/>
          <a:ln>
            <a:noFill/>
          </a:ln>
        </p:spPr>
      </p:pic>
      <p:sp>
        <p:nvSpPr>
          <p:cNvPr id="582" name="Google Shape;582;p56"/>
          <p:cNvSpPr txBox="1"/>
          <p:nvPr/>
        </p:nvSpPr>
        <p:spPr>
          <a:xfrm>
            <a:off x="8442245" y="9114129"/>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583" name="Google Shape;583;p56"/>
          <p:cNvSpPr txBox="1"/>
          <p:nvPr/>
        </p:nvSpPr>
        <p:spPr>
          <a:xfrm>
            <a:off x="7334249" y="799358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cxnSp>
        <p:nvCxnSpPr>
          <p:cNvPr id="584" name="Google Shape;584;p56"/>
          <p:cNvCxnSpPr/>
          <p:nvPr/>
        </p:nvCxnSpPr>
        <p:spPr>
          <a:xfrm flipH="1" rot="10800000">
            <a:off x="7737744" y="8406564"/>
            <a:ext cx="663327" cy="786755"/>
          </a:xfrm>
          <a:prstGeom prst="straightConnector1">
            <a:avLst/>
          </a:prstGeom>
          <a:noFill/>
          <a:ln cap="flat" cmpd="sng" w="50800">
            <a:solidFill>
              <a:srgbClr val="FF2600"/>
            </a:solidFill>
            <a:prstDash val="solid"/>
            <a:miter lim="400000"/>
            <a:headEnd len="sm" w="sm" type="none"/>
            <a:tailEnd len="med" w="med" type="triangle"/>
          </a:ln>
        </p:spPr>
      </p:cxnSp>
      <p:pic>
        <p:nvPicPr>
          <p:cNvPr descr="Image" id="585" name="Google Shape;585;p56"/>
          <p:cNvPicPr preferRelativeResize="0"/>
          <p:nvPr/>
        </p:nvPicPr>
        <p:blipFill rotWithShape="1">
          <a:blip r:embed="rId5">
            <a:alphaModFix/>
          </a:blip>
          <a:srcRect b="0" l="0" r="0" t="0"/>
          <a:stretch/>
        </p:blipFill>
        <p:spPr>
          <a:xfrm>
            <a:off x="7956720" y="7511858"/>
            <a:ext cx="448880" cy="952501"/>
          </a:xfrm>
          <a:prstGeom prst="rect">
            <a:avLst/>
          </a:prstGeom>
          <a:noFill/>
          <a:ln>
            <a:noFill/>
          </a:ln>
        </p:spPr>
      </p:pic>
      <p:sp>
        <p:nvSpPr>
          <p:cNvPr id="586" name="Google Shape;586;p56"/>
          <p:cNvSpPr/>
          <p:nvPr/>
        </p:nvSpPr>
        <p:spPr>
          <a:xfrm>
            <a:off x="7715457" y="7403908"/>
            <a:ext cx="1796477" cy="1794924"/>
          </a:xfrm>
          <a:prstGeom prst="rect">
            <a:avLst/>
          </a:prstGeom>
          <a:noFill/>
          <a:ln cap="flat" cmpd="sng" w="635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cxnSp>
        <p:nvCxnSpPr>
          <p:cNvPr id="587" name="Google Shape;587;p56"/>
          <p:cNvCxnSpPr/>
          <p:nvPr/>
        </p:nvCxnSpPr>
        <p:spPr>
          <a:xfrm flipH="1" rot="10800000">
            <a:off x="7684340" y="8274137"/>
            <a:ext cx="1691343" cy="930062"/>
          </a:xfrm>
          <a:prstGeom prst="straightConnector1">
            <a:avLst/>
          </a:prstGeom>
          <a:noFill/>
          <a:ln cap="flat" cmpd="sng" w="50800">
            <a:solidFill>
              <a:srgbClr val="50A7F9"/>
            </a:solidFill>
            <a:prstDash val="dot"/>
            <a:miter lim="400000"/>
            <a:headEnd len="sm" w="sm" type="none"/>
            <a:tailEnd len="med" w="med" type="triangle"/>
          </a:ln>
        </p:spPr>
      </p:cxnSp>
      <p:sp>
        <p:nvSpPr>
          <p:cNvPr id="588" name="Google Shape;588;p56"/>
          <p:cNvSpPr/>
          <p:nvPr/>
        </p:nvSpPr>
        <p:spPr>
          <a:xfrm>
            <a:off x="9271000" y="8171708"/>
            <a:ext cx="165016" cy="165017"/>
          </a:xfrm>
          <a:prstGeom prst="ellipse">
            <a:avLst/>
          </a:prstGeom>
          <a:solidFill>
            <a:srgbClr val="50A7F9"/>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cxnSp>
        <p:nvCxnSpPr>
          <p:cNvPr id="589" name="Google Shape;589;p56"/>
          <p:cNvCxnSpPr/>
          <p:nvPr/>
        </p:nvCxnSpPr>
        <p:spPr>
          <a:xfrm flipH="1" rot="10800000">
            <a:off x="7739131" y="7752147"/>
            <a:ext cx="1181643" cy="1464752"/>
          </a:xfrm>
          <a:prstGeom prst="straightConnector1">
            <a:avLst/>
          </a:prstGeom>
          <a:noFill/>
          <a:ln cap="flat" cmpd="sng" w="25400">
            <a:solidFill>
              <a:srgbClr val="50A7F9"/>
            </a:solidFill>
            <a:prstDash val="dot"/>
            <a:miter lim="400000"/>
            <a:headEnd len="sm" w="sm" type="none"/>
            <a:tailEnd len="med" w="med" type="triangle"/>
          </a:ln>
        </p:spPr>
      </p:cxnSp>
      <p:cxnSp>
        <p:nvCxnSpPr>
          <p:cNvPr id="590" name="Google Shape;590;p56"/>
          <p:cNvCxnSpPr/>
          <p:nvPr/>
        </p:nvCxnSpPr>
        <p:spPr>
          <a:xfrm>
            <a:off x="8927268" y="7781196"/>
            <a:ext cx="418314" cy="418314"/>
          </a:xfrm>
          <a:prstGeom prst="straightConnector1">
            <a:avLst/>
          </a:prstGeom>
          <a:noFill/>
          <a:ln cap="flat" cmpd="sng" w="25400">
            <a:solidFill>
              <a:srgbClr val="50A7F9"/>
            </a:solidFill>
            <a:prstDash val="dot"/>
            <a:miter lim="400000"/>
            <a:headEnd len="sm" w="sm" type="none"/>
            <a:tailEnd len="med" w="med" type="triangle"/>
          </a:ln>
        </p:spPr>
      </p:cxnSp>
      <p:pic>
        <p:nvPicPr>
          <p:cNvPr descr="Image" id="591" name="Google Shape;591;p56"/>
          <p:cNvPicPr preferRelativeResize="0"/>
          <p:nvPr/>
        </p:nvPicPr>
        <p:blipFill rotWithShape="1">
          <a:blip r:embed="rId6">
            <a:alphaModFix/>
          </a:blip>
          <a:srcRect b="0" l="0" r="0" t="0"/>
          <a:stretch/>
        </p:blipFill>
        <p:spPr>
          <a:xfrm>
            <a:off x="10452045" y="7335457"/>
            <a:ext cx="1831883" cy="1837519"/>
          </a:xfrm>
          <a:prstGeom prst="rect">
            <a:avLst/>
          </a:prstGeom>
          <a:noFill/>
          <a:ln cap="flat" cmpd="sng" w="50800">
            <a:solidFill>
              <a:srgbClr val="000000"/>
            </a:solidFill>
            <a:prstDash val="solid"/>
            <a:miter lim="400000"/>
            <a:headEnd len="sm" w="sm" type="none"/>
            <a:tailEnd len="sm" w="sm" type="none"/>
          </a:ln>
        </p:spPr>
      </p:pic>
      <p:sp>
        <p:nvSpPr>
          <p:cNvPr id="592" name="Google Shape;592;p56"/>
          <p:cNvSpPr txBox="1"/>
          <p:nvPr/>
        </p:nvSpPr>
        <p:spPr>
          <a:xfrm>
            <a:off x="11915505" y="9102169"/>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593" name="Google Shape;593;p56"/>
          <p:cNvSpPr txBox="1"/>
          <p:nvPr/>
        </p:nvSpPr>
        <p:spPr>
          <a:xfrm>
            <a:off x="10061305" y="7225246"/>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cxnSp>
        <p:nvCxnSpPr>
          <p:cNvPr id="594" name="Google Shape;594;p56"/>
          <p:cNvCxnSpPr/>
          <p:nvPr/>
        </p:nvCxnSpPr>
        <p:spPr>
          <a:xfrm flipH="1" rot="10800000">
            <a:off x="10464799" y="8394605"/>
            <a:ext cx="663327" cy="786755"/>
          </a:xfrm>
          <a:prstGeom prst="straightConnector1">
            <a:avLst/>
          </a:prstGeom>
          <a:noFill/>
          <a:ln cap="flat" cmpd="sng" w="50800">
            <a:solidFill>
              <a:srgbClr val="FF2600"/>
            </a:solidFill>
            <a:prstDash val="solid"/>
            <a:miter lim="400000"/>
            <a:headEnd len="sm" w="sm" type="none"/>
            <a:tailEnd len="med" w="med" type="triangle"/>
          </a:ln>
        </p:spPr>
      </p:cxnSp>
      <p:sp>
        <p:nvSpPr>
          <p:cNvPr id="595" name="Google Shape;595;p56"/>
          <p:cNvSpPr txBox="1"/>
          <p:nvPr/>
        </p:nvSpPr>
        <p:spPr>
          <a:xfrm>
            <a:off x="6441821" y="4675860"/>
            <a:ext cx="121159" cy="4018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Times New Roman"/>
              <a:buNone/>
            </a:pPr>
            <a:r>
              <a:t/>
            </a:r>
            <a:endParaRPr b="0" i="0" sz="3600" u="none" cap="none" strike="noStrike">
              <a:solidFill>
                <a:srgbClr val="000000"/>
              </a:solidFill>
              <a:latin typeface="Times New Roman"/>
              <a:ea typeface="Times New Roman"/>
              <a:cs typeface="Times New Roman"/>
              <a:sym typeface="Times New Roman"/>
            </a:endParaRPr>
          </a:p>
        </p:txBody>
      </p:sp>
      <p:sp>
        <p:nvSpPr>
          <p:cNvPr id="596" name="Google Shape;596;p56"/>
          <p:cNvSpPr txBox="1"/>
          <p:nvPr/>
        </p:nvSpPr>
        <p:spPr>
          <a:xfrm>
            <a:off x="566731" y="7926574"/>
            <a:ext cx="5890947" cy="749592"/>
          </a:xfrm>
          <a:prstGeom prst="rect">
            <a:avLst/>
          </a:prstGeom>
          <a:noFill/>
          <a:ln>
            <a:noFill/>
          </a:ln>
        </p:spPr>
        <p:txBody>
          <a:bodyPr anchorCtr="0" anchor="ctr" bIns="50800" lIns="50800" spcFirstLastPara="1" rIns="50800" wrap="square" tIns="50800">
            <a:spAutoFit/>
          </a:bodyPr>
          <a:lstStyle/>
          <a:p>
            <a:pPr indent="-228600" lvl="0" marL="228600" marR="0" rtl="0" algn="l">
              <a:lnSpc>
                <a:spcPct val="100000"/>
              </a:lnSpc>
              <a:spcBef>
                <a:spcPts val="0"/>
              </a:spcBef>
              <a:spcAft>
                <a:spcPts val="0"/>
              </a:spcAft>
              <a:buClr>
                <a:srgbClr val="000000"/>
              </a:buClr>
              <a:buSzPts val="2300"/>
              <a:buFont typeface="Times New Roman"/>
              <a:buChar char="•"/>
            </a:pPr>
            <a:r>
              <a:rPr b="0" i="0" lang="en-US" sz="2300" u="none" cap="none" strike="noStrike">
                <a:solidFill>
                  <a:srgbClr val="000000"/>
                </a:solidFill>
                <a:latin typeface="Times New Roman"/>
                <a:ea typeface="Times New Roman"/>
                <a:cs typeface="Times New Roman"/>
                <a:sym typeface="Times New Roman"/>
              </a:rPr>
              <a:t>direction of [l,k] gives direction of “sand dune”</a:t>
            </a:r>
            <a:endParaRPr/>
          </a:p>
          <a:p>
            <a:pPr indent="-228600" lvl="0" marL="228600" marR="0" rtl="0" algn="l">
              <a:lnSpc>
                <a:spcPct val="100000"/>
              </a:lnSpc>
              <a:spcBef>
                <a:spcPts val="0"/>
              </a:spcBef>
              <a:spcAft>
                <a:spcPts val="0"/>
              </a:spcAft>
              <a:buClr>
                <a:srgbClr val="000000"/>
              </a:buClr>
              <a:buSzPts val="2300"/>
              <a:buFont typeface="Times New Roman"/>
              <a:buChar char="•"/>
            </a:pPr>
            <a:r>
              <a:rPr b="0" i="0" lang="en-US" sz="2300" u="none" cap="none" strike="noStrike">
                <a:solidFill>
                  <a:srgbClr val="000000"/>
                </a:solidFill>
                <a:latin typeface="Times New Roman"/>
                <a:ea typeface="Times New Roman"/>
                <a:cs typeface="Times New Roman"/>
                <a:sym typeface="Times New Roman"/>
              </a:rPr>
              <a:t>magnitude of [l,k] gives ?</a:t>
            </a:r>
            <a:endParaRPr/>
          </a:p>
        </p:txBody>
      </p:sp>
      <p:sp>
        <p:nvSpPr>
          <p:cNvPr id="597" name="Google Shape;597;p56"/>
          <p:cNvSpPr txBox="1"/>
          <p:nvPr/>
        </p:nvSpPr>
        <p:spPr>
          <a:xfrm>
            <a:off x="3719180" y="8278814"/>
            <a:ext cx="3335500" cy="419393"/>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frequency of “sand dune”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aphicFrame>
        <p:nvGraphicFramePr>
          <p:cNvPr id="602" name="Google Shape;602;p57"/>
          <p:cNvGraphicFramePr/>
          <p:nvPr/>
        </p:nvGraphicFramePr>
        <p:xfrm>
          <a:off x="2596060" y="4322057"/>
          <a:ext cx="3000000" cy="3000000"/>
        </p:xfrm>
        <a:graphic>
          <a:graphicData uri="http://schemas.openxmlformats.org/drawingml/2006/table">
            <a:tbl>
              <a:tblPr>
                <a:noFill/>
                <a:tableStyleId>{5FC933E8-DC74-4D7D-9E5B-1C99BE9F5A64}</a:tableStyleId>
              </a:tblPr>
              <a:tblGrid>
                <a:gridCol w="1042250"/>
                <a:gridCol w="1042250"/>
              </a:tblGrid>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T cap="flat" cmpd="sng" w="12700">
                      <a:solidFill>
                        <a:srgbClr val="60606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T cap="flat" cmpd="sng" w="12700">
                      <a:solidFill>
                        <a:srgbClr val="606060"/>
                      </a:solidFill>
                      <a:prstDash val="solid"/>
                      <a:round/>
                      <a:headEnd len="sm" w="sm" type="none"/>
                      <a:tailEnd len="sm" w="sm" type="none"/>
                    </a:lnT>
                  </a:tcPr>
                </a:tc>
              </a:tr>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B cap="flat" cmpd="sng" w="12700">
                      <a:solidFill>
                        <a:srgbClr val="6060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B cap="flat" cmpd="sng" w="12700">
                      <a:solidFill>
                        <a:srgbClr val="606060"/>
                      </a:solidFill>
                      <a:prstDash val="solid"/>
                      <a:round/>
                      <a:headEnd len="sm" w="sm" type="none"/>
                      <a:tailEnd len="sm" w="sm" type="none"/>
                    </a:lnB>
                  </a:tcPr>
                </a:tc>
              </a:tr>
            </a:tbl>
          </a:graphicData>
        </a:graphic>
      </p:graphicFrame>
      <p:sp>
        <p:nvSpPr>
          <p:cNvPr id="603" name="Google Shape;603;p57"/>
          <p:cNvSpPr txBox="1"/>
          <p:nvPr>
            <p:ph type="title"/>
          </p:nvPr>
        </p:nvSpPr>
        <p:spPr>
          <a:xfrm>
            <a:off x="952500" y="232883"/>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Visualizing DFTs in 2D</a:t>
            </a:r>
            <a:endParaRPr/>
          </a:p>
        </p:txBody>
      </p:sp>
      <p:sp>
        <p:nvSpPr>
          <p:cNvPr id="604" name="Google Shape;604;p57"/>
          <p:cNvSpPr txBox="1"/>
          <p:nvPr/>
        </p:nvSpPr>
        <p:spPr>
          <a:xfrm>
            <a:off x="3009089" y="3326699"/>
            <a:ext cx="11430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F[k,l]</a:t>
            </a:r>
            <a:endParaRPr/>
          </a:p>
        </p:txBody>
      </p:sp>
      <p:sp>
        <p:nvSpPr>
          <p:cNvPr id="605" name="Google Shape;605;p57"/>
          <p:cNvSpPr txBox="1"/>
          <p:nvPr/>
        </p:nvSpPr>
        <p:spPr>
          <a:xfrm>
            <a:off x="3833071" y="4446866"/>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pic>
        <p:nvPicPr>
          <p:cNvPr descr="Image" id="606" name="Google Shape;606;p57"/>
          <p:cNvPicPr preferRelativeResize="0"/>
          <p:nvPr/>
        </p:nvPicPr>
        <p:blipFill rotWithShape="1">
          <a:blip r:embed="rId3">
            <a:alphaModFix/>
          </a:blip>
          <a:srcRect b="0" l="0" r="0" t="0"/>
          <a:stretch/>
        </p:blipFill>
        <p:spPr>
          <a:xfrm>
            <a:off x="3828388" y="4187968"/>
            <a:ext cx="2432351" cy="537537"/>
          </a:xfrm>
          <a:prstGeom prst="rect">
            <a:avLst/>
          </a:prstGeom>
          <a:noFill/>
          <a:ln>
            <a:noFill/>
          </a:ln>
        </p:spPr>
      </p:pic>
      <p:pic>
        <p:nvPicPr>
          <p:cNvPr descr="Image" id="607" name="Google Shape;607;p57"/>
          <p:cNvPicPr preferRelativeResize="0"/>
          <p:nvPr/>
        </p:nvPicPr>
        <p:blipFill rotWithShape="1">
          <a:blip r:embed="rId4">
            <a:alphaModFix/>
          </a:blip>
          <a:srcRect b="0" l="0" r="0" t="0"/>
          <a:stretch/>
        </p:blipFill>
        <p:spPr>
          <a:xfrm>
            <a:off x="6959489" y="3048916"/>
            <a:ext cx="4024931" cy="4037316"/>
          </a:xfrm>
          <a:prstGeom prst="rect">
            <a:avLst/>
          </a:prstGeom>
          <a:noFill/>
          <a:ln>
            <a:noFill/>
          </a:ln>
        </p:spPr>
      </p:pic>
      <p:sp>
        <p:nvSpPr>
          <p:cNvPr id="608" name="Google Shape;608;p57"/>
          <p:cNvSpPr txBox="1"/>
          <p:nvPr/>
        </p:nvSpPr>
        <p:spPr>
          <a:xfrm>
            <a:off x="8800504" y="6828694"/>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609" name="Google Shape;609;p57"/>
          <p:cNvSpPr txBox="1"/>
          <p:nvPr/>
        </p:nvSpPr>
        <p:spPr>
          <a:xfrm>
            <a:off x="6529502" y="451997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sp>
        <p:nvSpPr>
          <p:cNvPr id="610" name="Google Shape;610;p57"/>
          <p:cNvSpPr txBox="1"/>
          <p:nvPr/>
        </p:nvSpPr>
        <p:spPr>
          <a:xfrm>
            <a:off x="7341024" y="7531647"/>
            <a:ext cx="3261861" cy="4437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Real part of basis image </a:t>
            </a:r>
            <a:endParaRPr/>
          </a:p>
        </p:txBody>
      </p:sp>
      <p:sp>
        <p:nvSpPr>
          <p:cNvPr id="611" name="Google Shape;611;p57"/>
          <p:cNvSpPr txBox="1"/>
          <p:nvPr/>
        </p:nvSpPr>
        <p:spPr>
          <a:xfrm>
            <a:off x="3275657" y="1987922"/>
            <a:ext cx="645348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Arrange coefficients into an </a:t>
            </a:r>
            <a:r>
              <a:rPr b="0" i="1" lang="en-US" sz="3600" u="none" cap="none" strike="noStrike">
                <a:solidFill>
                  <a:srgbClr val="000000"/>
                </a:solidFill>
                <a:latin typeface="Times New Roman"/>
                <a:ea typeface="Times New Roman"/>
                <a:cs typeface="Times New Roman"/>
                <a:sym typeface="Times New Roman"/>
              </a:rPr>
              <a:t>image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8"/>
          <p:cNvSpPr txBox="1"/>
          <p:nvPr/>
        </p:nvSpPr>
        <p:spPr>
          <a:xfrm>
            <a:off x="3009089" y="3326699"/>
            <a:ext cx="11430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F[k,l]</a:t>
            </a:r>
            <a:endParaRPr/>
          </a:p>
        </p:txBody>
      </p:sp>
      <p:sp>
        <p:nvSpPr>
          <p:cNvPr id="617" name="Google Shape;617;p58"/>
          <p:cNvSpPr txBox="1"/>
          <p:nvPr/>
        </p:nvSpPr>
        <p:spPr>
          <a:xfrm>
            <a:off x="8800504" y="6828694"/>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618" name="Google Shape;618;p58"/>
          <p:cNvSpPr txBox="1"/>
          <p:nvPr/>
        </p:nvSpPr>
        <p:spPr>
          <a:xfrm>
            <a:off x="6529502" y="451997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graphicFrame>
        <p:nvGraphicFramePr>
          <p:cNvPr id="619" name="Google Shape;619;p58"/>
          <p:cNvGraphicFramePr/>
          <p:nvPr/>
        </p:nvGraphicFramePr>
        <p:xfrm>
          <a:off x="2596060" y="4322057"/>
          <a:ext cx="3000000" cy="3000000"/>
        </p:xfrm>
        <a:graphic>
          <a:graphicData uri="http://schemas.openxmlformats.org/drawingml/2006/table">
            <a:tbl>
              <a:tblPr>
                <a:noFill/>
                <a:tableStyleId>{5FC933E8-DC74-4D7D-9E5B-1C99BE9F5A64}</a:tableStyleId>
              </a:tblPr>
              <a:tblGrid>
                <a:gridCol w="1042250"/>
                <a:gridCol w="1042250"/>
              </a:tblGrid>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T cap="flat" cmpd="sng" w="12700">
                      <a:solidFill>
                        <a:srgbClr val="60606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T cap="flat" cmpd="sng" w="12700">
                      <a:solidFill>
                        <a:srgbClr val="606060"/>
                      </a:solidFill>
                      <a:prstDash val="solid"/>
                      <a:round/>
                      <a:headEnd len="sm" w="sm" type="none"/>
                      <a:tailEnd len="sm" w="sm" type="none"/>
                    </a:lnT>
                  </a:tcPr>
                </a:tc>
              </a:tr>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B cap="flat" cmpd="sng" w="12700">
                      <a:solidFill>
                        <a:srgbClr val="6060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B cap="flat" cmpd="sng" w="12700">
                      <a:solidFill>
                        <a:srgbClr val="606060"/>
                      </a:solidFill>
                      <a:prstDash val="solid"/>
                      <a:round/>
                      <a:headEnd len="sm" w="sm" type="none"/>
                      <a:tailEnd len="sm" w="sm" type="none"/>
                    </a:lnB>
                  </a:tcPr>
                </a:tc>
              </a:tr>
            </a:tbl>
          </a:graphicData>
        </a:graphic>
      </p:graphicFrame>
      <p:sp>
        <p:nvSpPr>
          <p:cNvPr id="620" name="Google Shape;620;p58"/>
          <p:cNvSpPr txBox="1"/>
          <p:nvPr/>
        </p:nvSpPr>
        <p:spPr>
          <a:xfrm>
            <a:off x="3157255" y="5323166"/>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pic>
        <p:nvPicPr>
          <p:cNvPr descr="Image" id="621" name="Google Shape;621;p58"/>
          <p:cNvPicPr preferRelativeResize="0"/>
          <p:nvPr/>
        </p:nvPicPr>
        <p:blipFill rotWithShape="1">
          <a:blip r:embed="rId3">
            <a:alphaModFix/>
          </a:blip>
          <a:srcRect b="0" l="0" r="0" t="0"/>
          <a:stretch/>
        </p:blipFill>
        <p:spPr>
          <a:xfrm>
            <a:off x="3137053" y="6015844"/>
            <a:ext cx="1982931" cy="498852"/>
          </a:xfrm>
          <a:prstGeom prst="rect">
            <a:avLst/>
          </a:prstGeom>
          <a:noFill/>
          <a:ln>
            <a:noFill/>
          </a:ln>
        </p:spPr>
      </p:pic>
      <p:pic>
        <p:nvPicPr>
          <p:cNvPr descr="Image" id="622" name="Google Shape;622;p58"/>
          <p:cNvPicPr preferRelativeResize="0"/>
          <p:nvPr/>
        </p:nvPicPr>
        <p:blipFill rotWithShape="1">
          <a:blip r:embed="rId4">
            <a:alphaModFix/>
          </a:blip>
          <a:srcRect b="0" l="0" r="0" t="0"/>
          <a:stretch/>
        </p:blipFill>
        <p:spPr>
          <a:xfrm>
            <a:off x="3828388" y="4187968"/>
            <a:ext cx="2432351" cy="537537"/>
          </a:xfrm>
          <a:prstGeom prst="rect">
            <a:avLst/>
          </a:prstGeom>
          <a:noFill/>
          <a:ln>
            <a:noFill/>
          </a:ln>
        </p:spPr>
      </p:pic>
      <p:sp>
        <p:nvSpPr>
          <p:cNvPr id="623" name="Google Shape;623;p58"/>
          <p:cNvSpPr txBox="1"/>
          <p:nvPr>
            <p:ph type="title"/>
          </p:nvPr>
        </p:nvSpPr>
        <p:spPr>
          <a:xfrm>
            <a:off x="952500" y="232883"/>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Visualizing DFTs in 2D</a:t>
            </a:r>
            <a:endParaRPr/>
          </a:p>
        </p:txBody>
      </p:sp>
      <p:sp>
        <p:nvSpPr>
          <p:cNvPr id="624" name="Google Shape;624;p58"/>
          <p:cNvSpPr txBox="1"/>
          <p:nvPr/>
        </p:nvSpPr>
        <p:spPr>
          <a:xfrm>
            <a:off x="2458702" y="1987922"/>
            <a:ext cx="808739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What does basis image look like for [-k,-l]?</a:t>
            </a:r>
            <a:endParaRPr/>
          </a:p>
        </p:txBody>
      </p:sp>
      <p:sp>
        <p:nvSpPr>
          <p:cNvPr id="625" name="Google Shape;625;p58"/>
          <p:cNvSpPr/>
          <p:nvPr/>
        </p:nvSpPr>
        <p:spPr>
          <a:xfrm>
            <a:off x="6987324" y="3052041"/>
            <a:ext cx="3969261" cy="3937864"/>
          </a:xfrm>
          <a:prstGeom prst="rect">
            <a:avLst/>
          </a:prstGeom>
          <a:noFill/>
          <a:ln cap="flat" cmpd="sng" w="635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626" name="Google Shape;626;p58"/>
          <p:cNvSpPr txBox="1"/>
          <p:nvPr/>
        </p:nvSpPr>
        <p:spPr>
          <a:xfrm>
            <a:off x="3833071" y="4446866"/>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descr="Image" id="631" name="Google Shape;631;p59"/>
          <p:cNvPicPr preferRelativeResize="0"/>
          <p:nvPr/>
        </p:nvPicPr>
        <p:blipFill rotWithShape="1">
          <a:blip r:embed="rId3">
            <a:alphaModFix/>
          </a:blip>
          <a:srcRect b="0" l="0" r="0" t="0"/>
          <a:stretch/>
        </p:blipFill>
        <p:spPr>
          <a:xfrm>
            <a:off x="7272756" y="2697439"/>
            <a:ext cx="4024930" cy="4037317"/>
          </a:xfrm>
          <a:prstGeom prst="rect">
            <a:avLst/>
          </a:prstGeom>
          <a:noFill/>
          <a:ln cap="flat" cmpd="sng" w="63500">
            <a:solidFill>
              <a:srgbClr val="6FBE40"/>
            </a:solidFill>
            <a:prstDash val="solid"/>
            <a:miter lim="400000"/>
            <a:headEnd len="sm" w="sm" type="none"/>
            <a:tailEnd len="sm" w="sm" type="none"/>
          </a:ln>
        </p:spPr>
      </p:pic>
      <p:sp>
        <p:nvSpPr>
          <p:cNvPr id="632" name="Google Shape;632;p59"/>
          <p:cNvSpPr txBox="1"/>
          <p:nvPr/>
        </p:nvSpPr>
        <p:spPr>
          <a:xfrm>
            <a:off x="3009089" y="3326699"/>
            <a:ext cx="11430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F[k,l]</a:t>
            </a:r>
            <a:endParaRPr/>
          </a:p>
        </p:txBody>
      </p:sp>
      <p:pic>
        <p:nvPicPr>
          <p:cNvPr descr="Image" id="633" name="Google Shape;633;p59"/>
          <p:cNvPicPr preferRelativeResize="0"/>
          <p:nvPr/>
        </p:nvPicPr>
        <p:blipFill rotWithShape="1">
          <a:blip r:embed="rId3">
            <a:alphaModFix/>
          </a:blip>
          <a:srcRect b="0" l="0" r="0" t="0"/>
          <a:stretch/>
        </p:blipFill>
        <p:spPr>
          <a:xfrm>
            <a:off x="6959489" y="3048916"/>
            <a:ext cx="4024931" cy="4037316"/>
          </a:xfrm>
          <a:prstGeom prst="rect">
            <a:avLst/>
          </a:prstGeom>
          <a:noFill/>
          <a:ln cap="flat" cmpd="sng" w="63500">
            <a:solidFill>
              <a:srgbClr val="50A7F9"/>
            </a:solidFill>
            <a:prstDash val="solid"/>
            <a:miter lim="400000"/>
            <a:headEnd len="sm" w="sm" type="none"/>
            <a:tailEnd len="sm" w="sm" type="none"/>
          </a:ln>
        </p:spPr>
      </p:pic>
      <p:sp>
        <p:nvSpPr>
          <p:cNvPr id="634" name="Google Shape;634;p59"/>
          <p:cNvSpPr txBox="1"/>
          <p:nvPr/>
        </p:nvSpPr>
        <p:spPr>
          <a:xfrm>
            <a:off x="8800504" y="6828694"/>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635" name="Google Shape;635;p59"/>
          <p:cNvSpPr txBox="1"/>
          <p:nvPr/>
        </p:nvSpPr>
        <p:spPr>
          <a:xfrm>
            <a:off x="6529502" y="451997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sp>
        <p:nvSpPr>
          <p:cNvPr id="636" name="Google Shape;636;p59"/>
          <p:cNvSpPr txBox="1"/>
          <p:nvPr/>
        </p:nvSpPr>
        <p:spPr>
          <a:xfrm>
            <a:off x="10384959" y="7209914"/>
            <a:ext cx="696126" cy="4437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Real</a:t>
            </a:r>
            <a:endParaRPr/>
          </a:p>
        </p:txBody>
      </p:sp>
      <p:graphicFrame>
        <p:nvGraphicFramePr>
          <p:cNvPr id="637" name="Google Shape;637;p59"/>
          <p:cNvGraphicFramePr/>
          <p:nvPr/>
        </p:nvGraphicFramePr>
        <p:xfrm>
          <a:off x="2596060" y="4322057"/>
          <a:ext cx="3000000" cy="3000000"/>
        </p:xfrm>
        <a:graphic>
          <a:graphicData uri="http://schemas.openxmlformats.org/drawingml/2006/table">
            <a:tbl>
              <a:tblPr>
                <a:noFill/>
                <a:tableStyleId>{5FC933E8-DC74-4D7D-9E5B-1C99BE9F5A64}</a:tableStyleId>
              </a:tblPr>
              <a:tblGrid>
                <a:gridCol w="1042250"/>
                <a:gridCol w="1042250"/>
              </a:tblGrid>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T cap="flat" cmpd="sng" w="12700">
                      <a:solidFill>
                        <a:srgbClr val="60606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T cap="flat" cmpd="sng" w="12700">
                      <a:solidFill>
                        <a:srgbClr val="606060"/>
                      </a:solidFill>
                      <a:prstDash val="solid"/>
                      <a:round/>
                      <a:headEnd len="sm" w="sm" type="none"/>
                      <a:tailEnd len="sm" w="sm" type="none"/>
                    </a:lnT>
                  </a:tcPr>
                </a:tc>
              </a:tr>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B cap="flat" cmpd="sng" w="12700">
                      <a:solidFill>
                        <a:srgbClr val="6060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B cap="flat" cmpd="sng" w="12700">
                      <a:solidFill>
                        <a:srgbClr val="606060"/>
                      </a:solidFill>
                      <a:prstDash val="solid"/>
                      <a:round/>
                      <a:headEnd len="sm" w="sm" type="none"/>
                      <a:tailEnd len="sm" w="sm" type="none"/>
                    </a:lnB>
                  </a:tcPr>
                </a:tc>
              </a:tr>
            </a:tbl>
          </a:graphicData>
        </a:graphic>
      </p:graphicFrame>
      <p:pic>
        <p:nvPicPr>
          <p:cNvPr descr="Image" id="638" name="Google Shape;638;p59"/>
          <p:cNvPicPr preferRelativeResize="0"/>
          <p:nvPr/>
        </p:nvPicPr>
        <p:blipFill rotWithShape="1">
          <a:blip r:embed="rId4">
            <a:alphaModFix/>
          </a:blip>
          <a:srcRect b="0" l="0" r="0" t="0"/>
          <a:stretch/>
        </p:blipFill>
        <p:spPr>
          <a:xfrm>
            <a:off x="3150451" y="5868468"/>
            <a:ext cx="1982931" cy="498852"/>
          </a:xfrm>
          <a:prstGeom prst="rect">
            <a:avLst/>
          </a:prstGeom>
          <a:noFill/>
          <a:ln>
            <a:noFill/>
          </a:ln>
        </p:spPr>
      </p:pic>
      <p:pic>
        <p:nvPicPr>
          <p:cNvPr descr="Image" id="639" name="Google Shape;639;p59"/>
          <p:cNvPicPr preferRelativeResize="0"/>
          <p:nvPr/>
        </p:nvPicPr>
        <p:blipFill rotWithShape="1">
          <a:blip r:embed="rId5">
            <a:alphaModFix/>
          </a:blip>
          <a:srcRect b="0" l="0" r="0" t="0"/>
          <a:stretch/>
        </p:blipFill>
        <p:spPr>
          <a:xfrm>
            <a:off x="3828388" y="4187968"/>
            <a:ext cx="2432351" cy="537537"/>
          </a:xfrm>
          <a:prstGeom prst="rect">
            <a:avLst/>
          </a:prstGeom>
          <a:noFill/>
          <a:ln>
            <a:noFill/>
          </a:ln>
        </p:spPr>
      </p:pic>
      <p:sp>
        <p:nvSpPr>
          <p:cNvPr id="640" name="Google Shape;640;p59"/>
          <p:cNvSpPr txBox="1"/>
          <p:nvPr>
            <p:ph type="title"/>
          </p:nvPr>
        </p:nvSpPr>
        <p:spPr>
          <a:xfrm>
            <a:off x="952500" y="232883"/>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Visualizing DFTs in 2D</a:t>
            </a:r>
            <a:endParaRPr/>
          </a:p>
        </p:txBody>
      </p:sp>
      <p:sp>
        <p:nvSpPr>
          <p:cNvPr id="641" name="Google Shape;641;p59"/>
          <p:cNvSpPr txBox="1"/>
          <p:nvPr/>
        </p:nvSpPr>
        <p:spPr>
          <a:xfrm>
            <a:off x="2458702" y="1987922"/>
            <a:ext cx="808739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What does basis image look like for [-k,-l]?</a:t>
            </a:r>
            <a:endParaRPr/>
          </a:p>
        </p:txBody>
      </p:sp>
      <p:sp>
        <p:nvSpPr>
          <p:cNvPr id="642" name="Google Shape;642;p59"/>
          <p:cNvSpPr txBox="1"/>
          <p:nvPr/>
        </p:nvSpPr>
        <p:spPr>
          <a:xfrm>
            <a:off x="11206971" y="6760961"/>
            <a:ext cx="1419028"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Imaginary</a:t>
            </a:r>
            <a:endParaRPr/>
          </a:p>
        </p:txBody>
      </p:sp>
      <p:sp>
        <p:nvSpPr>
          <p:cNvPr id="643" name="Google Shape;643;p59"/>
          <p:cNvSpPr txBox="1"/>
          <p:nvPr/>
        </p:nvSpPr>
        <p:spPr>
          <a:xfrm>
            <a:off x="4728493" y="7743263"/>
            <a:ext cx="3944920"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 Real{F[-k,-l]} = Real{F[k,l]}</a:t>
            </a:r>
            <a:endParaRPr/>
          </a:p>
        </p:txBody>
      </p:sp>
      <p:sp>
        <p:nvSpPr>
          <p:cNvPr id="644" name="Google Shape;644;p59"/>
          <p:cNvSpPr txBox="1"/>
          <p:nvPr/>
        </p:nvSpPr>
        <p:spPr>
          <a:xfrm>
            <a:off x="4605090" y="8293510"/>
            <a:ext cx="4191726"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 Imag{F[-k,-l]} = -Imag{F[k,l]}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descr="Image" id="649" name="Google Shape;649;p60"/>
          <p:cNvPicPr preferRelativeResize="0"/>
          <p:nvPr/>
        </p:nvPicPr>
        <p:blipFill rotWithShape="1">
          <a:blip r:embed="rId3">
            <a:alphaModFix/>
          </a:blip>
          <a:srcRect b="0" l="0" r="0" t="0"/>
          <a:stretch/>
        </p:blipFill>
        <p:spPr>
          <a:xfrm>
            <a:off x="5131891" y="511255"/>
            <a:ext cx="4024931" cy="4037316"/>
          </a:xfrm>
          <a:prstGeom prst="rect">
            <a:avLst/>
          </a:prstGeom>
          <a:noFill/>
          <a:ln>
            <a:noFill/>
          </a:ln>
        </p:spPr>
      </p:pic>
      <p:pic>
        <p:nvPicPr>
          <p:cNvPr descr="Image" id="650" name="Google Shape;650;p60"/>
          <p:cNvPicPr preferRelativeResize="0"/>
          <p:nvPr/>
        </p:nvPicPr>
        <p:blipFill rotWithShape="1">
          <a:blip r:embed="rId4">
            <a:alphaModFix/>
          </a:blip>
          <a:srcRect b="0" l="0" r="0" t="0"/>
          <a:stretch/>
        </p:blipFill>
        <p:spPr>
          <a:xfrm>
            <a:off x="5063345" y="5036351"/>
            <a:ext cx="4162023" cy="4173746"/>
          </a:xfrm>
          <a:prstGeom prst="rect">
            <a:avLst/>
          </a:prstGeom>
          <a:noFill/>
          <a:ln>
            <a:noFill/>
          </a:ln>
        </p:spPr>
      </p:pic>
      <p:graphicFrame>
        <p:nvGraphicFramePr>
          <p:cNvPr id="651" name="Google Shape;651;p60"/>
          <p:cNvGraphicFramePr/>
          <p:nvPr/>
        </p:nvGraphicFramePr>
        <p:xfrm>
          <a:off x="1790700" y="1955800"/>
          <a:ext cx="3000000" cy="3000000"/>
        </p:xfrm>
        <a:graphic>
          <a:graphicData uri="http://schemas.openxmlformats.org/drawingml/2006/table">
            <a:tbl>
              <a:tblPr>
                <a:noFill/>
                <a:tableStyleId>{5FC933E8-DC74-4D7D-9E5B-1C99BE9F5A64}</a:tableStyleId>
              </a:tblPr>
              <a:tblGrid>
                <a:gridCol w="1042250"/>
                <a:gridCol w="1042250"/>
              </a:tblGrid>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T cap="flat" cmpd="sng" w="12700">
                      <a:solidFill>
                        <a:srgbClr val="60606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T cap="flat" cmpd="sng" w="12700">
                      <a:solidFill>
                        <a:srgbClr val="606060"/>
                      </a:solidFill>
                      <a:prstDash val="solid"/>
                      <a:round/>
                      <a:headEnd len="sm" w="sm" type="none"/>
                      <a:tailEnd len="sm" w="sm" type="none"/>
                    </a:lnT>
                  </a:tcPr>
                </a:tc>
              </a:tr>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B cap="flat" cmpd="sng" w="12700">
                      <a:solidFill>
                        <a:srgbClr val="6060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B cap="flat" cmpd="sng" w="12700">
                      <a:solidFill>
                        <a:srgbClr val="606060"/>
                      </a:solidFill>
                      <a:prstDash val="solid"/>
                      <a:round/>
                      <a:headEnd len="sm" w="sm" type="none"/>
                      <a:tailEnd len="sm" w="sm" type="none"/>
                    </a:lnB>
                  </a:tcPr>
                </a:tc>
              </a:tr>
            </a:tbl>
          </a:graphicData>
        </a:graphic>
      </p:graphicFrame>
      <p:sp>
        <p:nvSpPr>
          <p:cNvPr id="652" name="Google Shape;652;p60"/>
          <p:cNvSpPr txBox="1"/>
          <p:nvPr/>
        </p:nvSpPr>
        <p:spPr>
          <a:xfrm>
            <a:off x="2830866" y="2237066"/>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sp>
        <p:nvSpPr>
          <p:cNvPr id="653" name="Google Shape;653;p60"/>
          <p:cNvSpPr txBox="1"/>
          <p:nvPr/>
        </p:nvSpPr>
        <p:spPr>
          <a:xfrm>
            <a:off x="2526066" y="2629972"/>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graphicFrame>
        <p:nvGraphicFramePr>
          <p:cNvPr id="654" name="Google Shape;654;p60"/>
          <p:cNvGraphicFramePr/>
          <p:nvPr/>
        </p:nvGraphicFramePr>
        <p:xfrm>
          <a:off x="1790700" y="5715000"/>
          <a:ext cx="3000000" cy="3000000"/>
        </p:xfrm>
        <a:graphic>
          <a:graphicData uri="http://schemas.openxmlformats.org/drawingml/2006/table">
            <a:tbl>
              <a:tblPr>
                <a:noFill/>
                <a:tableStyleId>{5FC933E8-DC74-4D7D-9E5B-1C99BE9F5A64}</a:tableStyleId>
              </a:tblPr>
              <a:tblGrid>
                <a:gridCol w="1042250"/>
                <a:gridCol w="1042250"/>
              </a:tblGrid>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T cap="flat" cmpd="sng" w="12700">
                      <a:solidFill>
                        <a:srgbClr val="60606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T cap="flat" cmpd="sng" w="12700">
                      <a:solidFill>
                        <a:srgbClr val="606060"/>
                      </a:solidFill>
                      <a:prstDash val="solid"/>
                      <a:round/>
                      <a:headEnd len="sm" w="sm" type="none"/>
                      <a:tailEnd len="sm" w="sm" type="none"/>
                    </a:lnT>
                  </a:tcPr>
                </a:tc>
              </a:tr>
              <a:tr h="1180300">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L cap="flat" cmpd="sng" w="12700">
                      <a:solidFill>
                        <a:srgbClr val="606060"/>
                      </a:solidFill>
                      <a:prstDash val="solid"/>
                      <a:round/>
                      <a:headEnd len="sm" w="sm" type="none"/>
                      <a:tailEnd len="sm" w="sm" type="none"/>
                    </a:lnL>
                    <a:lnB cap="flat" cmpd="sng" w="12700">
                      <a:solidFill>
                        <a:srgbClr val="6060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Helvetica Neue Light"/>
                        <a:buNone/>
                      </a:pPr>
                      <a:r>
                        <a:t/>
                      </a:r>
                      <a:endParaRPr sz="2600" u="none" cap="none" strike="noStrike"/>
                    </a:p>
                  </a:txBody>
                  <a:tcPr marT="50800" marB="50800" marR="50800" marL="50800" anchor="ctr">
                    <a:lnR cap="flat" cmpd="sng" w="12700">
                      <a:solidFill>
                        <a:srgbClr val="606060"/>
                      </a:solidFill>
                      <a:prstDash val="solid"/>
                      <a:round/>
                      <a:headEnd len="sm" w="sm" type="none"/>
                      <a:tailEnd len="sm" w="sm" type="none"/>
                    </a:lnR>
                    <a:lnB cap="flat" cmpd="sng" w="12700">
                      <a:solidFill>
                        <a:srgbClr val="606060"/>
                      </a:solidFill>
                      <a:prstDash val="solid"/>
                      <a:round/>
                      <a:headEnd len="sm" w="sm" type="none"/>
                      <a:tailEnd len="sm" w="sm" type="none"/>
                    </a:lnB>
                  </a:tcPr>
                </a:tc>
              </a:tr>
            </a:tbl>
          </a:graphicData>
        </a:graphic>
      </p:graphicFrame>
      <p:sp>
        <p:nvSpPr>
          <p:cNvPr id="655" name="Google Shape;655;p60"/>
          <p:cNvSpPr txBox="1"/>
          <p:nvPr/>
        </p:nvSpPr>
        <p:spPr>
          <a:xfrm>
            <a:off x="2018066" y="5818466"/>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sp>
        <p:nvSpPr>
          <p:cNvPr id="656" name="Google Shape;656;p60"/>
          <p:cNvSpPr txBox="1"/>
          <p:nvPr/>
        </p:nvSpPr>
        <p:spPr>
          <a:xfrm>
            <a:off x="3211866" y="6747103"/>
            <a:ext cx="285751" cy="85986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a:t>
            </a:r>
            <a:endParaRPr/>
          </a:p>
        </p:txBody>
      </p:sp>
      <p:pic>
        <p:nvPicPr>
          <p:cNvPr descr="Image" id="657" name="Google Shape;657;p60"/>
          <p:cNvPicPr preferRelativeResize="0"/>
          <p:nvPr/>
        </p:nvPicPr>
        <p:blipFill rotWithShape="1">
          <a:blip r:embed="rId5">
            <a:alphaModFix/>
          </a:blip>
          <a:srcRect b="0" l="0" r="0" t="0"/>
          <a:stretch/>
        </p:blipFill>
        <p:spPr>
          <a:xfrm>
            <a:off x="2345091" y="3502211"/>
            <a:ext cx="1257301" cy="316302"/>
          </a:xfrm>
          <a:prstGeom prst="rect">
            <a:avLst/>
          </a:prstGeom>
          <a:noFill/>
          <a:ln>
            <a:noFill/>
          </a:ln>
        </p:spPr>
      </p:pic>
      <p:pic>
        <p:nvPicPr>
          <p:cNvPr descr="Image" id="658" name="Google Shape;658;p60"/>
          <p:cNvPicPr preferRelativeResize="0"/>
          <p:nvPr/>
        </p:nvPicPr>
        <p:blipFill rotWithShape="1">
          <a:blip r:embed="rId6">
            <a:alphaModFix/>
          </a:blip>
          <a:srcRect b="0" l="0" r="0" t="0"/>
          <a:stretch/>
        </p:blipFill>
        <p:spPr>
          <a:xfrm>
            <a:off x="2049580" y="5934372"/>
            <a:ext cx="1238723" cy="273752"/>
          </a:xfrm>
          <a:prstGeom prst="rect">
            <a:avLst/>
          </a:prstGeom>
          <a:noFill/>
          <a:ln>
            <a:noFill/>
          </a:ln>
        </p:spPr>
      </p:pic>
      <p:pic>
        <p:nvPicPr>
          <p:cNvPr descr="Image" id="659" name="Google Shape;659;p60"/>
          <p:cNvPicPr preferRelativeResize="0"/>
          <p:nvPr/>
        </p:nvPicPr>
        <p:blipFill rotWithShape="1">
          <a:blip r:embed="rId5">
            <a:alphaModFix/>
          </a:blip>
          <a:srcRect b="0" l="0" r="0" t="0"/>
          <a:stretch/>
        </p:blipFill>
        <p:spPr>
          <a:xfrm>
            <a:off x="3284891" y="7540811"/>
            <a:ext cx="1257301" cy="316302"/>
          </a:xfrm>
          <a:prstGeom prst="rect">
            <a:avLst/>
          </a:prstGeom>
          <a:noFill/>
          <a:ln>
            <a:noFill/>
          </a:ln>
        </p:spPr>
      </p:pic>
      <p:sp>
        <p:nvSpPr>
          <p:cNvPr id="660" name="Google Shape;660;p60"/>
          <p:cNvSpPr txBox="1"/>
          <p:nvPr/>
        </p:nvSpPr>
        <p:spPr>
          <a:xfrm>
            <a:off x="2402241" y="1216211"/>
            <a:ext cx="1143001"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F[k,l]</a:t>
            </a:r>
            <a:endParaRPr/>
          </a:p>
        </p:txBody>
      </p:sp>
      <p:sp>
        <p:nvSpPr>
          <p:cNvPr id="661" name="Google Shape;661;p60"/>
          <p:cNvSpPr txBox="1"/>
          <p:nvPr/>
        </p:nvSpPr>
        <p:spPr>
          <a:xfrm>
            <a:off x="6972906" y="4291034"/>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662" name="Google Shape;662;p60"/>
          <p:cNvSpPr txBox="1"/>
          <p:nvPr/>
        </p:nvSpPr>
        <p:spPr>
          <a:xfrm>
            <a:off x="4701905" y="1982311"/>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sp>
        <p:nvSpPr>
          <p:cNvPr id="663" name="Google Shape;663;p60"/>
          <p:cNvSpPr txBox="1"/>
          <p:nvPr/>
        </p:nvSpPr>
        <p:spPr>
          <a:xfrm>
            <a:off x="6972906" y="8990034"/>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u</a:t>
            </a:r>
            <a:endParaRPr/>
          </a:p>
        </p:txBody>
      </p:sp>
      <p:sp>
        <p:nvSpPr>
          <p:cNvPr id="664" name="Google Shape;664;p60"/>
          <p:cNvSpPr txBox="1"/>
          <p:nvPr/>
        </p:nvSpPr>
        <p:spPr>
          <a:xfrm>
            <a:off x="4701905" y="6587517"/>
            <a:ext cx="3429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Extension to 2D</a:t>
            </a:r>
            <a:endParaRPr/>
          </a:p>
        </p:txBody>
      </p:sp>
      <p:pic>
        <p:nvPicPr>
          <p:cNvPr descr="image.png" id="670" name="Google Shape;670;p61"/>
          <p:cNvPicPr preferRelativeResize="0"/>
          <p:nvPr/>
        </p:nvPicPr>
        <p:blipFill rotWithShape="1">
          <a:blip r:embed="rId3">
            <a:alphaModFix/>
          </a:blip>
          <a:srcRect b="18698" l="8857" r="7713" t="19522"/>
          <a:stretch/>
        </p:blipFill>
        <p:spPr>
          <a:xfrm>
            <a:off x="216746" y="1950720"/>
            <a:ext cx="12354561" cy="6861387"/>
          </a:xfrm>
          <a:prstGeom prst="rect">
            <a:avLst/>
          </a:prstGeom>
          <a:noFill/>
          <a:ln>
            <a:noFill/>
          </a:ln>
        </p:spPr>
      </p:pic>
      <p:sp>
        <p:nvSpPr>
          <p:cNvPr id="671" name="Google Shape;671;p61"/>
          <p:cNvSpPr/>
          <p:nvPr/>
        </p:nvSpPr>
        <p:spPr>
          <a:xfrm>
            <a:off x="6502400" y="4118186"/>
            <a:ext cx="6285654" cy="5310294"/>
          </a:xfrm>
          <a:prstGeom prst="rect">
            <a:avLst/>
          </a:prstGeom>
          <a:solidFill>
            <a:srgbClr val="FFFFFF"/>
          </a:solidFill>
          <a:ln>
            <a:noFill/>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Arial"/>
              <a:ea typeface="Arial"/>
              <a:cs typeface="Arial"/>
              <a:sym typeface="Arial"/>
            </a:endParaRPr>
          </a:p>
        </p:txBody>
      </p:sp>
      <p:pic>
        <p:nvPicPr>
          <p:cNvPr descr="image.png" id="672" name="Google Shape;672;p61"/>
          <p:cNvPicPr preferRelativeResize="0"/>
          <p:nvPr/>
        </p:nvPicPr>
        <p:blipFill rotWithShape="1">
          <a:blip r:embed="rId4">
            <a:alphaModFix/>
          </a:blip>
          <a:srcRect b="11045" l="11999" r="9428" t="6475"/>
          <a:stretch/>
        </p:blipFill>
        <p:spPr>
          <a:xfrm>
            <a:off x="13311293" y="4387426"/>
            <a:ext cx="5368996" cy="4226561"/>
          </a:xfrm>
          <a:prstGeom prst="rect">
            <a:avLst/>
          </a:prstGeom>
          <a:noFill/>
          <a:ln>
            <a:noFill/>
          </a:ln>
        </p:spPr>
      </p:pic>
      <p:pic>
        <p:nvPicPr>
          <p:cNvPr descr="image.jpg" id="673" name="Google Shape;673;p61"/>
          <p:cNvPicPr preferRelativeResize="0"/>
          <p:nvPr/>
        </p:nvPicPr>
        <p:blipFill rotWithShape="1">
          <a:blip r:embed="rId5">
            <a:alphaModFix/>
          </a:blip>
          <a:srcRect b="0" l="0" r="0" t="0"/>
          <a:stretch/>
        </p:blipFill>
        <p:spPr>
          <a:xfrm>
            <a:off x="7025640" y="4446128"/>
            <a:ext cx="5527041" cy="41678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2"/>
          <p:cNvSpPr txBox="1"/>
          <p:nvPr>
            <p:ph idx="4294967295" type="title"/>
          </p:nvPr>
        </p:nvSpPr>
        <p:spPr>
          <a:xfrm>
            <a:off x="975359" y="108373"/>
            <a:ext cx="11054100" cy="1192200"/>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Extension to 2D</a:t>
            </a:r>
            <a:endParaRPr/>
          </a:p>
        </p:txBody>
      </p:sp>
      <p:pic>
        <p:nvPicPr>
          <p:cNvPr descr="image.png" id="679" name="Google Shape;679;p62"/>
          <p:cNvPicPr preferRelativeResize="0"/>
          <p:nvPr/>
        </p:nvPicPr>
        <p:blipFill rotWithShape="1">
          <a:blip r:embed="rId3">
            <a:alphaModFix/>
          </a:blip>
          <a:srcRect b="18700" l="8860" r="7708" t="19521"/>
          <a:stretch/>
        </p:blipFill>
        <p:spPr>
          <a:xfrm>
            <a:off x="216746" y="1950720"/>
            <a:ext cx="12354563" cy="6861388"/>
          </a:xfrm>
          <a:prstGeom prst="rect">
            <a:avLst/>
          </a:prstGeom>
          <a:noFill/>
          <a:ln>
            <a:noFill/>
          </a:ln>
        </p:spPr>
      </p:pic>
      <p:sp>
        <p:nvSpPr>
          <p:cNvPr id="680" name="Google Shape;680;p62"/>
          <p:cNvSpPr/>
          <p:nvPr/>
        </p:nvSpPr>
        <p:spPr>
          <a:xfrm>
            <a:off x="6502400" y="4118186"/>
            <a:ext cx="6285600" cy="5310300"/>
          </a:xfrm>
          <a:prstGeom prst="rect">
            <a:avLst/>
          </a:prstGeom>
          <a:solidFill>
            <a:srgbClr val="FFFFFF"/>
          </a:solidFill>
          <a:ln>
            <a:noFill/>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Arial"/>
              <a:ea typeface="Arial"/>
              <a:cs typeface="Arial"/>
              <a:sym typeface="Arial"/>
            </a:endParaRPr>
          </a:p>
        </p:txBody>
      </p:sp>
      <p:pic>
        <p:nvPicPr>
          <p:cNvPr descr="image.jpg" id="681" name="Google Shape;681;p62"/>
          <p:cNvPicPr preferRelativeResize="0"/>
          <p:nvPr/>
        </p:nvPicPr>
        <p:blipFill rotWithShape="1">
          <a:blip r:embed="rId4">
            <a:alphaModFix/>
          </a:blip>
          <a:srcRect b="0" l="0" r="0" t="0"/>
          <a:stretch/>
        </p:blipFill>
        <p:spPr>
          <a:xfrm>
            <a:off x="7025640" y="4446128"/>
            <a:ext cx="5527041" cy="4167859"/>
          </a:xfrm>
          <a:prstGeom prst="rect">
            <a:avLst/>
          </a:prstGeom>
          <a:noFill/>
          <a:ln>
            <a:noFill/>
          </a:ln>
        </p:spPr>
      </p:pic>
      <p:pic>
        <p:nvPicPr>
          <p:cNvPr descr="image.png" id="682" name="Google Shape;682;p62"/>
          <p:cNvPicPr preferRelativeResize="0"/>
          <p:nvPr/>
        </p:nvPicPr>
        <p:blipFill rotWithShape="1">
          <a:blip r:embed="rId5">
            <a:alphaModFix/>
          </a:blip>
          <a:srcRect b="11044" l="11998" r="9428" t="6474"/>
          <a:stretch/>
        </p:blipFill>
        <p:spPr>
          <a:xfrm>
            <a:off x="7104655" y="4416776"/>
            <a:ext cx="5368996" cy="4226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Where we are headed…</a:t>
            </a:r>
            <a:endParaRPr/>
          </a:p>
        </p:txBody>
      </p:sp>
      <p:pic>
        <p:nvPicPr>
          <p:cNvPr descr="image.png" id="144" name="Google Shape;144;p27"/>
          <p:cNvPicPr preferRelativeResize="0"/>
          <p:nvPr/>
        </p:nvPicPr>
        <p:blipFill rotWithShape="1">
          <a:blip r:embed="rId3">
            <a:alphaModFix/>
          </a:blip>
          <a:srcRect b="18698" l="8857" r="7713" t="19522"/>
          <a:stretch/>
        </p:blipFill>
        <p:spPr>
          <a:xfrm>
            <a:off x="216746" y="1950720"/>
            <a:ext cx="12354561" cy="6861387"/>
          </a:xfrm>
          <a:prstGeom prst="rect">
            <a:avLst/>
          </a:prstGeom>
          <a:noFill/>
          <a:ln>
            <a:noFill/>
          </a:ln>
        </p:spPr>
      </p:pic>
      <p:sp>
        <p:nvSpPr>
          <p:cNvPr id="145" name="Google Shape;145;p27"/>
          <p:cNvSpPr/>
          <p:nvPr/>
        </p:nvSpPr>
        <p:spPr>
          <a:xfrm>
            <a:off x="6502400" y="4118186"/>
            <a:ext cx="6285654" cy="5310294"/>
          </a:xfrm>
          <a:prstGeom prst="rect">
            <a:avLst/>
          </a:prstGeom>
          <a:solidFill>
            <a:srgbClr val="FFFFFF"/>
          </a:solidFill>
          <a:ln>
            <a:noFill/>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Arial"/>
              <a:ea typeface="Arial"/>
              <a:cs typeface="Arial"/>
              <a:sym typeface="Arial"/>
            </a:endParaRPr>
          </a:p>
        </p:txBody>
      </p:sp>
      <p:pic>
        <p:nvPicPr>
          <p:cNvPr descr="image.png" id="146" name="Google Shape;146;p27"/>
          <p:cNvPicPr preferRelativeResize="0"/>
          <p:nvPr/>
        </p:nvPicPr>
        <p:blipFill rotWithShape="1">
          <a:blip r:embed="rId4">
            <a:alphaModFix/>
          </a:blip>
          <a:srcRect b="11045" l="11999" r="9428" t="6475"/>
          <a:stretch/>
        </p:blipFill>
        <p:spPr>
          <a:xfrm>
            <a:off x="13311293" y="4387426"/>
            <a:ext cx="5368996" cy="4226561"/>
          </a:xfrm>
          <a:prstGeom prst="rect">
            <a:avLst/>
          </a:prstGeom>
          <a:noFill/>
          <a:ln>
            <a:noFill/>
          </a:ln>
        </p:spPr>
      </p:pic>
      <p:pic>
        <p:nvPicPr>
          <p:cNvPr descr="image.jpg" id="147" name="Google Shape;147;p27"/>
          <p:cNvPicPr preferRelativeResize="0"/>
          <p:nvPr/>
        </p:nvPicPr>
        <p:blipFill rotWithShape="1">
          <a:blip r:embed="rId5">
            <a:alphaModFix/>
          </a:blip>
          <a:srcRect b="0" l="0" r="0" t="0"/>
          <a:stretch/>
        </p:blipFill>
        <p:spPr>
          <a:xfrm>
            <a:off x="7025640" y="4446128"/>
            <a:ext cx="5527041" cy="41678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3"/>
          <p:cNvSpPr/>
          <p:nvPr/>
        </p:nvSpPr>
        <p:spPr>
          <a:xfrm>
            <a:off x="1619820" y="1456784"/>
            <a:ext cx="9135233" cy="7717696"/>
          </a:xfrm>
          <a:prstGeom prst="rect">
            <a:avLst/>
          </a:prstGeom>
          <a:solidFill>
            <a:srgbClr val="FFFFFF"/>
          </a:solidFill>
          <a:ln>
            <a:noFill/>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Arial"/>
              <a:ea typeface="Arial"/>
              <a:cs typeface="Arial"/>
              <a:sym typeface="Arial"/>
            </a:endParaRPr>
          </a:p>
        </p:txBody>
      </p:sp>
      <p:pic>
        <p:nvPicPr>
          <p:cNvPr descr="image.png" id="688" name="Google Shape;688;p63"/>
          <p:cNvPicPr preferRelativeResize="0"/>
          <p:nvPr/>
        </p:nvPicPr>
        <p:blipFill rotWithShape="1">
          <a:blip r:embed="rId3">
            <a:alphaModFix/>
          </a:blip>
          <a:srcRect b="11045" l="11999" r="9428" t="6475"/>
          <a:stretch/>
        </p:blipFill>
        <p:spPr>
          <a:xfrm>
            <a:off x="2285982" y="1706050"/>
            <a:ext cx="7803011" cy="6142657"/>
          </a:xfrm>
          <a:prstGeom prst="rect">
            <a:avLst/>
          </a:prstGeom>
          <a:noFill/>
          <a:ln>
            <a:noFill/>
          </a:ln>
        </p:spPr>
      </p:pic>
      <p:grpSp>
        <p:nvGrpSpPr>
          <p:cNvPr id="689" name="Google Shape;689;p63"/>
          <p:cNvGrpSpPr/>
          <p:nvPr/>
        </p:nvGrpSpPr>
        <p:grpSpPr>
          <a:xfrm>
            <a:off x="5915435" y="4200336"/>
            <a:ext cx="3251446" cy="3501990"/>
            <a:chOff x="0" y="0"/>
            <a:chExt cx="3251444" cy="3501988"/>
          </a:xfrm>
        </p:grpSpPr>
        <p:pic>
          <p:nvPicPr>
            <p:cNvPr descr="image.png" id="690" name="Google Shape;690;p63"/>
            <p:cNvPicPr preferRelativeResize="0"/>
            <p:nvPr/>
          </p:nvPicPr>
          <p:blipFill rotWithShape="1">
            <a:blip r:embed="rId4">
              <a:alphaModFix/>
            </a:blip>
            <a:srcRect b="18698" l="8857" r="48558" t="19522"/>
            <a:stretch/>
          </p:blipFill>
          <p:spPr>
            <a:xfrm>
              <a:off x="0" y="0"/>
              <a:ext cx="3218496" cy="3501988"/>
            </a:xfrm>
            <a:prstGeom prst="rect">
              <a:avLst/>
            </a:prstGeom>
            <a:noFill/>
            <a:ln>
              <a:noFill/>
            </a:ln>
          </p:spPr>
        </p:pic>
        <p:cxnSp>
          <p:nvCxnSpPr>
            <p:cNvPr id="691" name="Google Shape;691;p63"/>
            <p:cNvCxnSpPr/>
            <p:nvPr/>
          </p:nvCxnSpPr>
          <p:spPr>
            <a:xfrm>
              <a:off x="2324499" y="652695"/>
              <a:ext cx="926945" cy="1"/>
            </a:xfrm>
            <a:prstGeom prst="straightConnector1">
              <a:avLst/>
            </a:prstGeom>
            <a:noFill/>
            <a:ln cap="flat" cmpd="sng" w="76200">
              <a:solidFill>
                <a:srgbClr val="FF2600"/>
              </a:solidFill>
              <a:prstDash val="solid"/>
              <a:miter lim="400000"/>
              <a:headEnd len="sm" w="sm" type="none"/>
              <a:tailEnd len="med" w="med" type="triangle"/>
            </a:ln>
          </p:spPr>
        </p:cxnSp>
      </p:grpSp>
      <p:sp>
        <p:nvSpPr>
          <p:cNvPr id="692" name="Google Shape;692;p63"/>
          <p:cNvSpPr txBox="1"/>
          <p:nvPr/>
        </p:nvSpPr>
        <p:spPr>
          <a:xfrm>
            <a:off x="600175" y="8428284"/>
            <a:ext cx="11174522" cy="11065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in Python: plt.imshow(20*np.log(np.abs(np.fft.fftshift(np.fft.fft2(img))))</a:t>
            </a:r>
            <a:endParaRPr/>
          </a:p>
        </p:txBody>
      </p:sp>
      <p:sp>
        <p:nvSpPr>
          <p:cNvPr id="693" name="Google Shape;693;p63"/>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Extension to 2D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Visualizing 2D DFTs</a:t>
            </a:r>
            <a:endParaRPr/>
          </a:p>
        </p:txBody>
      </p:sp>
      <p:pic>
        <p:nvPicPr>
          <p:cNvPr descr="image.png" id="699" name="Google Shape;699;p64"/>
          <p:cNvPicPr preferRelativeResize="0"/>
          <p:nvPr/>
        </p:nvPicPr>
        <p:blipFill rotWithShape="1">
          <a:blip r:embed="rId3">
            <a:alphaModFix/>
          </a:blip>
          <a:srcRect b="11045" l="11999" r="9428" t="6475"/>
          <a:stretch/>
        </p:blipFill>
        <p:spPr>
          <a:xfrm>
            <a:off x="7347977" y="4799626"/>
            <a:ext cx="4257537" cy="3351603"/>
          </a:xfrm>
          <a:prstGeom prst="rect">
            <a:avLst/>
          </a:prstGeom>
          <a:noFill/>
          <a:ln>
            <a:noFill/>
          </a:ln>
        </p:spPr>
      </p:pic>
      <p:pic>
        <p:nvPicPr>
          <p:cNvPr descr="a2" id="700" name="Google Shape;700;p64"/>
          <p:cNvPicPr preferRelativeResize="0"/>
          <p:nvPr/>
        </p:nvPicPr>
        <p:blipFill rotWithShape="1">
          <a:blip r:embed="rId4">
            <a:alphaModFix/>
          </a:blip>
          <a:srcRect b="5800" l="2061" r="49398" t="70206"/>
          <a:stretch/>
        </p:blipFill>
        <p:spPr>
          <a:xfrm>
            <a:off x="1220952" y="2594921"/>
            <a:ext cx="3070857" cy="1741615"/>
          </a:xfrm>
          <a:prstGeom prst="rect">
            <a:avLst/>
          </a:prstGeom>
          <a:noFill/>
          <a:ln>
            <a:noFill/>
          </a:ln>
        </p:spPr>
      </p:pic>
      <p:pic>
        <p:nvPicPr>
          <p:cNvPr descr="a2" id="701" name="Google Shape;701;p64"/>
          <p:cNvPicPr preferRelativeResize="0"/>
          <p:nvPr/>
        </p:nvPicPr>
        <p:blipFill rotWithShape="1">
          <a:blip r:embed="rId4">
            <a:alphaModFix/>
          </a:blip>
          <a:srcRect b="5800" l="52301" r="2061" t="70206"/>
          <a:stretch/>
        </p:blipFill>
        <p:spPr>
          <a:xfrm>
            <a:off x="7447330" y="2799085"/>
            <a:ext cx="2887169" cy="1741615"/>
          </a:xfrm>
          <a:prstGeom prst="rect">
            <a:avLst/>
          </a:prstGeom>
          <a:noFill/>
          <a:ln>
            <a:noFill/>
          </a:ln>
        </p:spPr>
      </p:pic>
      <p:sp>
        <p:nvSpPr>
          <p:cNvPr id="702" name="Google Shape;702;p64"/>
          <p:cNvSpPr/>
          <p:nvPr/>
        </p:nvSpPr>
        <p:spPr>
          <a:xfrm>
            <a:off x="5466144" y="3034829"/>
            <a:ext cx="1270001" cy="1270001"/>
          </a:xfrm>
          <a:prstGeom prst="rightArrow">
            <a:avLst>
              <a:gd fmla="val 32000" name="adj1"/>
              <a:gd fmla="val 64000" name="adj2"/>
            </a:avLst>
          </a:prstGeom>
          <a:blipFill rotWithShape="1">
            <a:blip r:embed="rId5">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jpg" id="703" name="Google Shape;703;p64"/>
          <p:cNvPicPr preferRelativeResize="0"/>
          <p:nvPr/>
        </p:nvPicPr>
        <p:blipFill rotWithShape="1">
          <a:blip r:embed="rId6">
            <a:alphaModFix/>
          </a:blip>
          <a:srcRect b="0" l="0" r="0" t="0"/>
          <a:stretch/>
        </p:blipFill>
        <p:spPr>
          <a:xfrm>
            <a:off x="169526" y="4736158"/>
            <a:ext cx="4612936" cy="3478547"/>
          </a:xfrm>
          <a:prstGeom prst="rect">
            <a:avLst/>
          </a:prstGeom>
          <a:noFill/>
          <a:ln>
            <a:noFill/>
          </a:ln>
        </p:spPr>
      </p:pic>
      <p:sp>
        <p:nvSpPr>
          <p:cNvPr id="704" name="Google Shape;704;p64"/>
          <p:cNvSpPr/>
          <p:nvPr/>
        </p:nvSpPr>
        <p:spPr>
          <a:xfrm>
            <a:off x="5419845" y="5840431"/>
            <a:ext cx="1270001" cy="1270001"/>
          </a:xfrm>
          <a:prstGeom prst="rightArrow">
            <a:avLst>
              <a:gd fmla="val 32000" name="adj1"/>
              <a:gd fmla="val 64000" name="adj2"/>
            </a:avLst>
          </a:prstGeom>
          <a:blipFill rotWithShape="1">
            <a:blip r:embed="rId5">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705" name="Google Shape;705;p64"/>
          <p:cNvSpPr txBox="1"/>
          <p:nvPr/>
        </p:nvSpPr>
        <p:spPr>
          <a:xfrm>
            <a:off x="10353805" y="3157875"/>
            <a:ext cx="901677"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a:t>
            </a:r>
            <a:endParaRPr/>
          </a:p>
        </p:txBody>
      </p:sp>
      <p:sp>
        <p:nvSpPr>
          <p:cNvPr id="706" name="Google Shape;706;p64"/>
          <p:cNvSpPr txBox="1"/>
          <p:nvPr/>
        </p:nvSpPr>
        <p:spPr>
          <a:xfrm>
            <a:off x="11563911" y="6167642"/>
            <a:ext cx="11430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F[k,l]</a:t>
            </a:r>
            <a:endParaRPr/>
          </a:p>
        </p:txBody>
      </p:sp>
      <p:sp>
        <p:nvSpPr>
          <p:cNvPr id="707" name="Google Shape;707;p64"/>
          <p:cNvSpPr txBox="1"/>
          <p:nvPr/>
        </p:nvSpPr>
        <p:spPr>
          <a:xfrm>
            <a:off x="1872061" y="8824701"/>
            <a:ext cx="9538470"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Arrange frequency coefficients F[k,l] into an </a:t>
            </a:r>
            <a:r>
              <a:rPr b="0" i="1" lang="en-US" sz="3600" u="none" cap="none" strike="noStrike">
                <a:solidFill>
                  <a:srgbClr val="000000"/>
                </a:solidFill>
                <a:latin typeface="Times New Roman"/>
                <a:ea typeface="Times New Roman"/>
                <a:cs typeface="Times New Roman"/>
                <a:sym typeface="Times New Roman"/>
              </a:rPr>
              <a:t>image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p:nvPr/>
        </p:nvSpPr>
        <p:spPr>
          <a:xfrm>
            <a:off x="1619820" y="1456784"/>
            <a:ext cx="9135300" cy="7717800"/>
          </a:xfrm>
          <a:prstGeom prst="rect">
            <a:avLst/>
          </a:prstGeom>
          <a:solidFill>
            <a:srgbClr val="FFFFFF"/>
          </a:solidFill>
          <a:ln>
            <a:noFill/>
          </a:ln>
        </p:spPr>
        <p:txBody>
          <a:bodyPr anchorCtr="0" anchor="ctr" bIns="65000" lIns="65000" spcFirstLastPara="1" rIns="65000" wrap="square" tIns="65000">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Arial"/>
              <a:ea typeface="Arial"/>
              <a:cs typeface="Arial"/>
              <a:sym typeface="Arial"/>
            </a:endParaRPr>
          </a:p>
        </p:txBody>
      </p:sp>
      <p:pic>
        <p:nvPicPr>
          <p:cNvPr descr="image.png" id="713" name="Google Shape;713;p65"/>
          <p:cNvPicPr preferRelativeResize="0"/>
          <p:nvPr/>
        </p:nvPicPr>
        <p:blipFill rotWithShape="1">
          <a:blip r:embed="rId3">
            <a:alphaModFix/>
          </a:blip>
          <a:srcRect b="11044" l="11998" r="9428" t="6474"/>
          <a:stretch/>
        </p:blipFill>
        <p:spPr>
          <a:xfrm>
            <a:off x="6372311" y="2476590"/>
            <a:ext cx="5294364" cy="4167807"/>
          </a:xfrm>
          <a:prstGeom prst="rect">
            <a:avLst/>
          </a:prstGeom>
          <a:noFill/>
          <a:ln>
            <a:noFill/>
          </a:ln>
        </p:spPr>
      </p:pic>
      <p:sp>
        <p:nvSpPr>
          <p:cNvPr id="714" name="Google Shape;714;p65"/>
          <p:cNvSpPr txBox="1"/>
          <p:nvPr>
            <p:ph idx="4294967295" type="title"/>
          </p:nvPr>
        </p:nvSpPr>
        <p:spPr>
          <a:xfrm>
            <a:off x="975359" y="108373"/>
            <a:ext cx="11054100" cy="1192200"/>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Extension to 2D</a:t>
            </a:r>
            <a:endParaRPr/>
          </a:p>
        </p:txBody>
      </p:sp>
      <p:pic>
        <p:nvPicPr>
          <p:cNvPr descr="image.jpg" id="715" name="Google Shape;715;p65"/>
          <p:cNvPicPr preferRelativeResize="0"/>
          <p:nvPr/>
        </p:nvPicPr>
        <p:blipFill rotWithShape="1">
          <a:blip r:embed="rId4">
            <a:alphaModFix/>
          </a:blip>
          <a:srcRect b="0" l="0" r="0" t="0"/>
          <a:stretch/>
        </p:blipFill>
        <p:spPr>
          <a:xfrm>
            <a:off x="447319" y="2476651"/>
            <a:ext cx="5527041" cy="41678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6"/>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5400"/>
              <a:buFont typeface="Arial"/>
              <a:buNone/>
            </a:pPr>
            <a:r>
              <a:rPr lang="en-US" sz="5400">
                <a:latin typeface="Arial"/>
                <a:ea typeface="Arial"/>
                <a:cs typeface="Arial"/>
                <a:sym typeface="Arial"/>
              </a:rPr>
              <a:t>Fourier analysis in images</a:t>
            </a:r>
            <a:endParaRPr/>
          </a:p>
        </p:txBody>
      </p:sp>
      <p:pic>
        <p:nvPicPr>
          <p:cNvPr descr="image.png" id="721" name="Google Shape;721;p66"/>
          <p:cNvPicPr preferRelativeResize="0"/>
          <p:nvPr/>
        </p:nvPicPr>
        <p:blipFill rotWithShape="1">
          <a:blip r:embed="rId3">
            <a:alphaModFix/>
          </a:blip>
          <a:srcRect b="0" l="0" r="0" t="0"/>
          <a:stretch/>
        </p:blipFill>
        <p:spPr>
          <a:xfrm>
            <a:off x="3901439" y="2817706"/>
            <a:ext cx="1733975" cy="1733975"/>
          </a:xfrm>
          <a:prstGeom prst="rect">
            <a:avLst/>
          </a:prstGeom>
          <a:noFill/>
          <a:ln cap="flat" cmpd="sng" w="12700">
            <a:solidFill>
              <a:srgbClr val="000000"/>
            </a:solidFill>
            <a:prstDash val="solid"/>
            <a:round/>
            <a:headEnd len="sm" w="sm" type="none"/>
            <a:tailEnd len="sm" w="sm" type="none"/>
          </a:ln>
        </p:spPr>
      </p:pic>
      <p:pic>
        <p:nvPicPr>
          <p:cNvPr descr="image.png" id="722" name="Google Shape;722;p66"/>
          <p:cNvPicPr preferRelativeResize="0"/>
          <p:nvPr/>
        </p:nvPicPr>
        <p:blipFill rotWithShape="1">
          <a:blip r:embed="rId4">
            <a:alphaModFix/>
          </a:blip>
          <a:srcRect b="0" l="0" r="0" t="0"/>
          <a:stretch/>
        </p:blipFill>
        <p:spPr>
          <a:xfrm>
            <a:off x="3901439" y="4660053"/>
            <a:ext cx="1733975" cy="1733974"/>
          </a:xfrm>
          <a:prstGeom prst="rect">
            <a:avLst/>
          </a:prstGeom>
          <a:noFill/>
          <a:ln cap="flat" cmpd="sng" w="12700">
            <a:solidFill>
              <a:srgbClr val="000000"/>
            </a:solidFill>
            <a:prstDash val="solid"/>
            <a:round/>
            <a:headEnd len="sm" w="sm" type="none"/>
            <a:tailEnd len="sm" w="sm" type="none"/>
          </a:ln>
        </p:spPr>
      </p:pic>
      <p:pic>
        <p:nvPicPr>
          <p:cNvPr descr="image.png" id="723" name="Google Shape;723;p66"/>
          <p:cNvPicPr preferRelativeResize="0"/>
          <p:nvPr/>
        </p:nvPicPr>
        <p:blipFill rotWithShape="1">
          <a:blip r:embed="rId5">
            <a:alphaModFix/>
          </a:blip>
          <a:srcRect b="0" l="0" r="0" t="0"/>
          <a:stretch/>
        </p:blipFill>
        <p:spPr>
          <a:xfrm>
            <a:off x="8453119" y="2817706"/>
            <a:ext cx="1733975" cy="1733975"/>
          </a:xfrm>
          <a:prstGeom prst="rect">
            <a:avLst/>
          </a:prstGeom>
          <a:noFill/>
          <a:ln cap="flat" cmpd="sng" w="12700">
            <a:solidFill>
              <a:srgbClr val="000000"/>
            </a:solidFill>
            <a:prstDash val="solid"/>
            <a:round/>
            <a:headEnd len="sm" w="sm" type="none"/>
            <a:tailEnd len="sm" w="sm" type="none"/>
          </a:ln>
        </p:spPr>
      </p:pic>
      <p:pic>
        <p:nvPicPr>
          <p:cNvPr descr="image.png" id="724" name="Google Shape;724;p66"/>
          <p:cNvPicPr preferRelativeResize="0"/>
          <p:nvPr/>
        </p:nvPicPr>
        <p:blipFill rotWithShape="1">
          <a:blip r:embed="rId6">
            <a:alphaModFix/>
          </a:blip>
          <a:srcRect b="0" l="0" r="0" t="0"/>
          <a:stretch/>
        </p:blipFill>
        <p:spPr>
          <a:xfrm>
            <a:off x="6177279" y="2817706"/>
            <a:ext cx="1733975" cy="1733975"/>
          </a:xfrm>
          <a:prstGeom prst="rect">
            <a:avLst/>
          </a:prstGeom>
          <a:noFill/>
          <a:ln cap="flat" cmpd="sng" w="12700">
            <a:solidFill>
              <a:srgbClr val="000000"/>
            </a:solidFill>
            <a:prstDash val="solid"/>
            <a:round/>
            <a:headEnd len="sm" w="sm" type="none"/>
            <a:tailEnd len="sm" w="sm" type="none"/>
          </a:ln>
        </p:spPr>
      </p:pic>
      <p:pic>
        <p:nvPicPr>
          <p:cNvPr descr="image.png" id="725" name="Google Shape;725;p66"/>
          <p:cNvPicPr preferRelativeResize="0"/>
          <p:nvPr/>
        </p:nvPicPr>
        <p:blipFill rotWithShape="1">
          <a:blip r:embed="rId7">
            <a:alphaModFix/>
          </a:blip>
          <a:srcRect b="0" l="0" r="0" t="0"/>
          <a:stretch/>
        </p:blipFill>
        <p:spPr>
          <a:xfrm>
            <a:off x="6177279" y="4660053"/>
            <a:ext cx="1733975" cy="1733974"/>
          </a:xfrm>
          <a:prstGeom prst="rect">
            <a:avLst/>
          </a:prstGeom>
          <a:noFill/>
          <a:ln cap="flat" cmpd="sng" w="12700">
            <a:solidFill>
              <a:srgbClr val="000000"/>
            </a:solidFill>
            <a:prstDash val="solid"/>
            <a:round/>
            <a:headEnd len="sm" w="sm" type="none"/>
            <a:tailEnd len="sm" w="sm" type="none"/>
          </a:ln>
        </p:spPr>
      </p:pic>
      <p:pic>
        <p:nvPicPr>
          <p:cNvPr descr="image.png" id="726" name="Google Shape;726;p66"/>
          <p:cNvPicPr preferRelativeResize="0"/>
          <p:nvPr/>
        </p:nvPicPr>
        <p:blipFill rotWithShape="1">
          <a:blip r:embed="rId8">
            <a:alphaModFix/>
          </a:blip>
          <a:srcRect b="0" l="0" r="0" t="0"/>
          <a:stretch/>
        </p:blipFill>
        <p:spPr>
          <a:xfrm>
            <a:off x="8453119" y="4660053"/>
            <a:ext cx="1733975" cy="1733974"/>
          </a:xfrm>
          <a:prstGeom prst="rect">
            <a:avLst/>
          </a:prstGeom>
          <a:noFill/>
          <a:ln cap="flat" cmpd="sng" w="12700">
            <a:solidFill>
              <a:srgbClr val="000000"/>
            </a:solidFill>
            <a:prstDash val="solid"/>
            <a:round/>
            <a:headEnd len="sm" w="sm" type="none"/>
            <a:tailEnd len="sm" w="sm" type="none"/>
          </a:ln>
        </p:spPr>
      </p:pic>
      <p:sp>
        <p:nvSpPr>
          <p:cNvPr id="727" name="Google Shape;727;p66"/>
          <p:cNvSpPr txBox="1"/>
          <p:nvPr/>
        </p:nvSpPr>
        <p:spPr>
          <a:xfrm>
            <a:off x="1083733" y="3359573"/>
            <a:ext cx="2209674" cy="475677"/>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Intensity Image</a:t>
            </a:r>
            <a:endParaRPr/>
          </a:p>
        </p:txBody>
      </p:sp>
      <p:sp>
        <p:nvSpPr>
          <p:cNvPr id="728" name="Google Shape;728;p66"/>
          <p:cNvSpPr txBox="1"/>
          <p:nvPr/>
        </p:nvSpPr>
        <p:spPr>
          <a:xfrm>
            <a:off x="1192106" y="5310293"/>
            <a:ext cx="2040010" cy="475677"/>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Fourier Image</a:t>
            </a:r>
            <a:endParaRPr/>
          </a:p>
        </p:txBody>
      </p:sp>
      <p:sp>
        <p:nvSpPr>
          <p:cNvPr id="729" name="Google Shape;729;p66"/>
          <p:cNvSpPr txBox="1"/>
          <p:nvPr/>
        </p:nvSpPr>
        <p:spPr>
          <a:xfrm>
            <a:off x="4854222" y="9227537"/>
            <a:ext cx="7470450" cy="475678"/>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http://sharp.bu.edu/~slehar/fourier/fourier.html#filtering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5400"/>
              <a:buFont typeface="Arial"/>
              <a:buNone/>
            </a:pPr>
            <a:r>
              <a:rPr lang="en-US" sz="5400">
                <a:latin typeface="Arial"/>
                <a:ea typeface="Arial"/>
                <a:cs typeface="Arial"/>
                <a:sym typeface="Arial"/>
              </a:rPr>
              <a:t>Signals can be composed</a:t>
            </a:r>
            <a:endParaRPr/>
          </a:p>
        </p:txBody>
      </p:sp>
      <p:pic>
        <p:nvPicPr>
          <p:cNvPr descr="image.png" id="735" name="Google Shape;735;p67"/>
          <p:cNvPicPr preferRelativeResize="0"/>
          <p:nvPr/>
        </p:nvPicPr>
        <p:blipFill rotWithShape="1">
          <a:blip r:embed="rId3">
            <a:alphaModFix/>
          </a:blip>
          <a:srcRect b="0" l="0" r="0" t="0"/>
          <a:stretch/>
        </p:blipFill>
        <p:spPr>
          <a:xfrm>
            <a:off x="2926079" y="3034453"/>
            <a:ext cx="1733975" cy="1733974"/>
          </a:xfrm>
          <a:prstGeom prst="rect">
            <a:avLst/>
          </a:prstGeom>
          <a:noFill/>
          <a:ln cap="flat" cmpd="sng" w="12700">
            <a:solidFill>
              <a:srgbClr val="000000"/>
            </a:solidFill>
            <a:prstDash val="solid"/>
            <a:round/>
            <a:headEnd len="sm" w="sm" type="none"/>
            <a:tailEnd len="sm" w="sm" type="none"/>
          </a:ln>
        </p:spPr>
      </p:pic>
      <p:pic>
        <p:nvPicPr>
          <p:cNvPr descr="image.png" id="736" name="Google Shape;736;p67"/>
          <p:cNvPicPr preferRelativeResize="0"/>
          <p:nvPr/>
        </p:nvPicPr>
        <p:blipFill rotWithShape="1">
          <a:blip r:embed="rId4">
            <a:alphaModFix/>
          </a:blip>
          <a:srcRect b="0" l="0" r="0" t="0"/>
          <a:stretch/>
        </p:blipFill>
        <p:spPr>
          <a:xfrm>
            <a:off x="2926079" y="4876800"/>
            <a:ext cx="1733975" cy="1733974"/>
          </a:xfrm>
          <a:prstGeom prst="rect">
            <a:avLst/>
          </a:prstGeom>
          <a:noFill/>
          <a:ln cap="flat" cmpd="sng" w="12700">
            <a:solidFill>
              <a:srgbClr val="000000"/>
            </a:solidFill>
            <a:prstDash val="solid"/>
            <a:round/>
            <a:headEnd len="sm" w="sm" type="none"/>
            <a:tailEnd len="sm" w="sm" type="none"/>
          </a:ln>
        </p:spPr>
      </p:pic>
      <p:pic>
        <p:nvPicPr>
          <p:cNvPr descr="image.png" id="737" name="Google Shape;737;p67"/>
          <p:cNvPicPr preferRelativeResize="0"/>
          <p:nvPr/>
        </p:nvPicPr>
        <p:blipFill rotWithShape="1">
          <a:blip r:embed="rId5">
            <a:alphaModFix/>
          </a:blip>
          <a:srcRect b="0" l="0" r="0" t="0"/>
          <a:stretch/>
        </p:blipFill>
        <p:spPr>
          <a:xfrm>
            <a:off x="5960533" y="3034453"/>
            <a:ext cx="1733974" cy="1733974"/>
          </a:xfrm>
          <a:prstGeom prst="rect">
            <a:avLst/>
          </a:prstGeom>
          <a:noFill/>
          <a:ln cap="flat" cmpd="sng" w="12700">
            <a:solidFill>
              <a:srgbClr val="000000"/>
            </a:solidFill>
            <a:prstDash val="solid"/>
            <a:round/>
            <a:headEnd len="sm" w="sm" type="none"/>
            <a:tailEnd len="sm" w="sm" type="none"/>
          </a:ln>
        </p:spPr>
      </p:pic>
      <p:pic>
        <p:nvPicPr>
          <p:cNvPr descr="image.png" id="738" name="Google Shape;738;p67"/>
          <p:cNvPicPr preferRelativeResize="0"/>
          <p:nvPr/>
        </p:nvPicPr>
        <p:blipFill rotWithShape="1">
          <a:blip r:embed="rId6">
            <a:alphaModFix/>
          </a:blip>
          <a:srcRect b="0" l="0" r="0" t="0"/>
          <a:stretch/>
        </p:blipFill>
        <p:spPr>
          <a:xfrm>
            <a:off x="5960533" y="4876800"/>
            <a:ext cx="1733974" cy="1733974"/>
          </a:xfrm>
          <a:prstGeom prst="rect">
            <a:avLst/>
          </a:prstGeom>
          <a:noFill/>
          <a:ln cap="flat" cmpd="sng" w="12700">
            <a:solidFill>
              <a:srgbClr val="000000"/>
            </a:solidFill>
            <a:prstDash val="solid"/>
            <a:round/>
            <a:headEnd len="sm" w="sm" type="none"/>
            <a:tailEnd len="sm" w="sm" type="none"/>
          </a:ln>
        </p:spPr>
      </p:pic>
      <p:pic>
        <p:nvPicPr>
          <p:cNvPr descr="image.png" id="739" name="Google Shape;739;p67"/>
          <p:cNvPicPr preferRelativeResize="0"/>
          <p:nvPr/>
        </p:nvPicPr>
        <p:blipFill rotWithShape="1">
          <a:blip r:embed="rId7">
            <a:alphaModFix/>
          </a:blip>
          <a:srcRect b="0" l="0" r="0" t="0"/>
          <a:stretch/>
        </p:blipFill>
        <p:spPr>
          <a:xfrm>
            <a:off x="9103359" y="3034453"/>
            <a:ext cx="1733975" cy="1733974"/>
          </a:xfrm>
          <a:prstGeom prst="rect">
            <a:avLst/>
          </a:prstGeom>
          <a:noFill/>
          <a:ln cap="flat" cmpd="sng" w="12700">
            <a:solidFill>
              <a:srgbClr val="000000"/>
            </a:solidFill>
            <a:prstDash val="solid"/>
            <a:round/>
            <a:headEnd len="sm" w="sm" type="none"/>
            <a:tailEnd len="sm" w="sm" type="none"/>
          </a:ln>
        </p:spPr>
      </p:pic>
      <p:pic>
        <p:nvPicPr>
          <p:cNvPr descr="image.png" id="740" name="Google Shape;740;p67"/>
          <p:cNvPicPr preferRelativeResize="0"/>
          <p:nvPr/>
        </p:nvPicPr>
        <p:blipFill rotWithShape="1">
          <a:blip r:embed="rId8">
            <a:alphaModFix/>
          </a:blip>
          <a:srcRect b="0" l="0" r="0" t="0"/>
          <a:stretch/>
        </p:blipFill>
        <p:spPr>
          <a:xfrm>
            <a:off x="9103359" y="4876800"/>
            <a:ext cx="1733975" cy="1733974"/>
          </a:xfrm>
          <a:prstGeom prst="rect">
            <a:avLst/>
          </a:prstGeom>
          <a:noFill/>
          <a:ln cap="flat" cmpd="sng" w="12700">
            <a:solidFill>
              <a:srgbClr val="000000"/>
            </a:solidFill>
            <a:prstDash val="solid"/>
            <a:round/>
            <a:headEnd len="sm" w="sm" type="none"/>
            <a:tailEnd len="sm" w="sm" type="none"/>
          </a:ln>
        </p:spPr>
      </p:pic>
      <p:sp>
        <p:nvSpPr>
          <p:cNvPr id="741" name="Google Shape;741;p67"/>
          <p:cNvSpPr txBox="1"/>
          <p:nvPr/>
        </p:nvSpPr>
        <p:spPr>
          <a:xfrm>
            <a:off x="4985173" y="4443306"/>
            <a:ext cx="469079" cy="746768"/>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a:t>
            </a:r>
            <a:endParaRPr/>
          </a:p>
        </p:txBody>
      </p:sp>
      <p:sp>
        <p:nvSpPr>
          <p:cNvPr id="742" name="Google Shape;742;p67"/>
          <p:cNvSpPr txBox="1"/>
          <p:nvPr/>
        </p:nvSpPr>
        <p:spPr>
          <a:xfrm>
            <a:off x="8128000" y="4443306"/>
            <a:ext cx="469079" cy="746768"/>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a:t>
            </a:r>
            <a:endParaRPr/>
          </a:p>
        </p:txBody>
      </p:sp>
      <p:sp>
        <p:nvSpPr>
          <p:cNvPr id="743" name="Google Shape;743;p67"/>
          <p:cNvSpPr txBox="1"/>
          <p:nvPr/>
        </p:nvSpPr>
        <p:spPr>
          <a:xfrm>
            <a:off x="4653279" y="8834684"/>
            <a:ext cx="7655742" cy="831278"/>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http://sharp.bu.edu/~slehar/fourier/fourier.html#filtering</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More: http://www.cs.unm.edu/~brayer/vision/fourier.html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8"/>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Man-made Scene</a:t>
            </a:r>
            <a:endParaRPr/>
          </a:p>
        </p:txBody>
      </p:sp>
      <p:pic>
        <p:nvPicPr>
          <p:cNvPr descr="image.png" id="749" name="Google Shape;749;p68"/>
          <p:cNvPicPr preferRelativeResize="0"/>
          <p:nvPr/>
        </p:nvPicPr>
        <p:blipFill rotWithShape="1">
          <a:blip r:embed="rId3">
            <a:alphaModFix/>
          </a:blip>
          <a:srcRect b="11045" l="11999" r="9428" t="6475"/>
          <a:stretch/>
        </p:blipFill>
        <p:spPr>
          <a:xfrm>
            <a:off x="6935893" y="3142826"/>
            <a:ext cx="5368996" cy="4226561"/>
          </a:xfrm>
          <a:prstGeom prst="rect">
            <a:avLst/>
          </a:prstGeom>
          <a:noFill/>
          <a:ln>
            <a:noFill/>
          </a:ln>
        </p:spPr>
      </p:pic>
      <p:pic>
        <p:nvPicPr>
          <p:cNvPr descr="image.jpg" id="750" name="Google Shape;750;p68"/>
          <p:cNvPicPr preferRelativeResize="0"/>
          <p:nvPr/>
        </p:nvPicPr>
        <p:blipFill rotWithShape="1">
          <a:blip r:embed="rId4">
            <a:alphaModFix/>
          </a:blip>
          <a:srcRect b="0" l="0" r="0" t="0"/>
          <a:stretch/>
        </p:blipFill>
        <p:spPr>
          <a:xfrm>
            <a:off x="650239" y="3201528"/>
            <a:ext cx="5527042" cy="416785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nvSpPr>
        <p:spPr>
          <a:xfrm>
            <a:off x="3505084" y="4977668"/>
            <a:ext cx="317229"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756" name="Google Shape;756;p69"/>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Man-made Scene</a:t>
            </a:r>
            <a:endParaRPr/>
          </a:p>
        </p:txBody>
      </p:sp>
      <p:pic>
        <p:nvPicPr>
          <p:cNvPr descr="image.png" id="757" name="Google Shape;757;p69"/>
          <p:cNvPicPr preferRelativeResize="0"/>
          <p:nvPr/>
        </p:nvPicPr>
        <p:blipFill rotWithShape="1">
          <a:blip r:embed="rId3">
            <a:alphaModFix/>
          </a:blip>
          <a:srcRect b="51722" l="51117" r="25883" t="5636"/>
          <a:stretch/>
        </p:blipFill>
        <p:spPr>
          <a:xfrm>
            <a:off x="4939902" y="1841602"/>
            <a:ext cx="3124860" cy="3147900"/>
          </a:xfrm>
          <a:prstGeom prst="rect">
            <a:avLst/>
          </a:prstGeom>
          <a:noFill/>
          <a:ln>
            <a:noFill/>
          </a:ln>
        </p:spPr>
      </p:pic>
      <p:pic>
        <p:nvPicPr>
          <p:cNvPr descr="image.jpg" id="758" name="Google Shape;758;p69"/>
          <p:cNvPicPr preferRelativeResize="0"/>
          <p:nvPr/>
        </p:nvPicPr>
        <p:blipFill rotWithShape="1">
          <a:blip r:embed="rId4">
            <a:alphaModFix/>
          </a:blip>
          <a:srcRect b="0" l="0" r="0" t="0"/>
          <a:stretch/>
        </p:blipFill>
        <p:spPr>
          <a:xfrm>
            <a:off x="-114447" y="3951744"/>
            <a:ext cx="4586040" cy="3458264"/>
          </a:xfrm>
          <a:prstGeom prst="rect">
            <a:avLst/>
          </a:prstGeom>
          <a:noFill/>
          <a:ln>
            <a:noFill/>
          </a:ln>
        </p:spPr>
      </p:pic>
      <p:sp>
        <p:nvSpPr>
          <p:cNvPr id="759" name="Google Shape;759;p69"/>
          <p:cNvSpPr/>
          <p:nvPr/>
        </p:nvSpPr>
        <p:spPr>
          <a:xfrm>
            <a:off x="4810112" y="5530737"/>
            <a:ext cx="3839009" cy="1270001"/>
          </a:xfrm>
          <a:prstGeom prst="rightArrow">
            <a:avLst>
              <a:gd fmla="val 32000" name="adj1"/>
              <a:gd fmla="val 64000" name="adj2"/>
            </a:avLst>
          </a:prstGeom>
          <a:blipFill rotWithShape="1">
            <a:blip r:embed="rId5">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png" id="760" name="Google Shape;760;p69"/>
          <p:cNvPicPr preferRelativeResize="0"/>
          <p:nvPr/>
        </p:nvPicPr>
        <p:blipFill rotWithShape="1">
          <a:blip r:embed="rId3">
            <a:alphaModFix/>
          </a:blip>
          <a:srcRect b="59841" l="75589" r="1412" t="0"/>
          <a:stretch/>
        </p:blipFill>
        <p:spPr>
          <a:xfrm>
            <a:off x="8641507" y="3559135"/>
            <a:ext cx="4472585" cy="424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0"/>
          <p:cNvSpPr txBox="1"/>
          <p:nvPr/>
        </p:nvSpPr>
        <p:spPr>
          <a:xfrm>
            <a:off x="3505084" y="4977668"/>
            <a:ext cx="317229"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766" name="Google Shape;766;p70"/>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Man-made Scene</a:t>
            </a:r>
            <a:endParaRPr/>
          </a:p>
        </p:txBody>
      </p:sp>
      <p:pic>
        <p:nvPicPr>
          <p:cNvPr descr="image.jpg" id="767" name="Google Shape;767;p70"/>
          <p:cNvPicPr preferRelativeResize="0"/>
          <p:nvPr/>
        </p:nvPicPr>
        <p:blipFill rotWithShape="1">
          <a:blip r:embed="rId3">
            <a:alphaModFix/>
          </a:blip>
          <a:srcRect b="0" l="0" r="0" t="0"/>
          <a:stretch/>
        </p:blipFill>
        <p:spPr>
          <a:xfrm>
            <a:off x="-114447" y="3951744"/>
            <a:ext cx="4586040" cy="3458264"/>
          </a:xfrm>
          <a:prstGeom prst="rect">
            <a:avLst/>
          </a:prstGeom>
          <a:noFill/>
          <a:ln>
            <a:noFill/>
          </a:ln>
        </p:spPr>
      </p:pic>
      <p:sp>
        <p:nvSpPr>
          <p:cNvPr id="768" name="Google Shape;768;p70"/>
          <p:cNvSpPr/>
          <p:nvPr/>
        </p:nvSpPr>
        <p:spPr>
          <a:xfrm>
            <a:off x="4582896" y="5530737"/>
            <a:ext cx="3839008" cy="1270001"/>
          </a:xfrm>
          <a:prstGeom prst="rightArrow">
            <a:avLst>
              <a:gd fmla="val 32000" name="adj1"/>
              <a:gd fmla="val 64000" name="adj2"/>
            </a:avLst>
          </a:prstGeom>
          <a:blipFill rotWithShape="1">
            <a:blip r:embed="rId4">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png" id="769" name="Google Shape;769;p70"/>
          <p:cNvPicPr preferRelativeResize="0"/>
          <p:nvPr/>
        </p:nvPicPr>
        <p:blipFill rotWithShape="1">
          <a:blip r:embed="rId5">
            <a:alphaModFix/>
          </a:blip>
          <a:srcRect b="2815" l="1201" r="75660" t="52364"/>
          <a:stretch/>
        </p:blipFill>
        <p:spPr>
          <a:xfrm>
            <a:off x="5098256" y="1589687"/>
            <a:ext cx="2808424" cy="2955856"/>
          </a:xfrm>
          <a:prstGeom prst="rect">
            <a:avLst/>
          </a:prstGeom>
          <a:noFill/>
          <a:ln>
            <a:noFill/>
          </a:ln>
        </p:spPr>
      </p:pic>
      <p:pic>
        <p:nvPicPr>
          <p:cNvPr descr="image.png" id="770" name="Google Shape;770;p70"/>
          <p:cNvPicPr preferRelativeResize="0"/>
          <p:nvPr/>
        </p:nvPicPr>
        <p:blipFill rotWithShape="1">
          <a:blip r:embed="rId5">
            <a:alphaModFix/>
          </a:blip>
          <a:srcRect b="12827" l="25450" r="51410" t="53970"/>
          <a:stretch/>
        </p:blipFill>
        <p:spPr>
          <a:xfrm>
            <a:off x="8533355" y="4093319"/>
            <a:ext cx="4379920" cy="34149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499"/>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1"/>
          <p:cNvSpPr txBox="1"/>
          <p:nvPr/>
        </p:nvSpPr>
        <p:spPr>
          <a:xfrm>
            <a:off x="3505084" y="4977668"/>
            <a:ext cx="317229"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776" name="Google Shape;776;p71"/>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Man-made Scene</a:t>
            </a:r>
            <a:endParaRPr/>
          </a:p>
        </p:txBody>
      </p:sp>
      <p:pic>
        <p:nvPicPr>
          <p:cNvPr descr="image.jpg" id="777" name="Google Shape;777;p71"/>
          <p:cNvPicPr preferRelativeResize="0"/>
          <p:nvPr/>
        </p:nvPicPr>
        <p:blipFill rotWithShape="1">
          <a:blip r:embed="rId3">
            <a:alphaModFix/>
          </a:blip>
          <a:srcRect b="0" l="0" r="0" t="0"/>
          <a:stretch/>
        </p:blipFill>
        <p:spPr>
          <a:xfrm>
            <a:off x="-114447" y="3951744"/>
            <a:ext cx="4586040" cy="3458264"/>
          </a:xfrm>
          <a:prstGeom prst="rect">
            <a:avLst/>
          </a:prstGeom>
          <a:noFill/>
          <a:ln>
            <a:noFill/>
          </a:ln>
        </p:spPr>
      </p:pic>
      <p:sp>
        <p:nvSpPr>
          <p:cNvPr id="778" name="Google Shape;778;p71"/>
          <p:cNvSpPr/>
          <p:nvPr/>
        </p:nvSpPr>
        <p:spPr>
          <a:xfrm>
            <a:off x="4657369" y="5530737"/>
            <a:ext cx="3408534" cy="1270001"/>
          </a:xfrm>
          <a:prstGeom prst="rightArrow">
            <a:avLst>
              <a:gd fmla="val 32000" name="adj1"/>
              <a:gd fmla="val 64000" name="adj2"/>
            </a:avLst>
          </a:prstGeom>
          <a:blipFill rotWithShape="1">
            <a:blip r:embed="rId4">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png" id="779" name="Google Shape;779;p71"/>
          <p:cNvPicPr preferRelativeResize="0"/>
          <p:nvPr/>
        </p:nvPicPr>
        <p:blipFill rotWithShape="1">
          <a:blip r:embed="rId5">
            <a:alphaModFix/>
          </a:blip>
          <a:srcRect b="2403" l="34369" r="34369" t="9615"/>
          <a:stretch/>
        </p:blipFill>
        <p:spPr>
          <a:xfrm>
            <a:off x="4805144" y="1961765"/>
            <a:ext cx="3286139" cy="3364921"/>
          </a:xfrm>
          <a:prstGeom prst="rect">
            <a:avLst/>
          </a:prstGeom>
          <a:noFill/>
          <a:ln>
            <a:noFill/>
          </a:ln>
        </p:spPr>
      </p:pic>
      <p:pic>
        <p:nvPicPr>
          <p:cNvPr descr="image.png" id="780" name="Google Shape;780;p71"/>
          <p:cNvPicPr preferRelativeResize="0"/>
          <p:nvPr/>
        </p:nvPicPr>
        <p:blipFill rotWithShape="1">
          <a:blip r:embed="rId5">
            <a:alphaModFix/>
          </a:blip>
          <a:srcRect b="23902" l="67127" r="1452" t="10621"/>
          <a:stretch/>
        </p:blipFill>
        <p:spPr>
          <a:xfrm>
            <a:off x="8251828" y="3942417"/>
            <a:ext cx="4585885" cy="3476986"/>
          </a:xfrm>
          <a:prstGeom prst="rect">
            <a:avLst/>
          </a:prstGeom>
          <a:noFill/>
          <a:ln>
            <a:noFill/>
          </a:ln>
        </p:spPr>
      </p:pic>
      <p:sp>
        <p:nvSpPr>
          <p:cNvPr id="781" name="Google Shape;781;p71"/>
          <p:cNvSpPr txBox="1"/>
          <p:nvPr/>
        </p:nvSpPr>
        <p:spPr>
          <a:xfrm>
            <a:off x="4730294" y="8072281"/>
            <a:ext cx="3262685"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“Low pass filter”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499"/>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2"/>
          <p:cNvSpPr txBox="1"/>
          <p:nvPr/>
        </p:nvSpPr>
        <p:spPr>
          <a:xfrm>
            <a:off x="3505084" y="4977668"/>
            <a:ext cx="317229"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787" name="Google Shape;787;p72"/>
          <p:cNvSpPr txBox="1"/>
          <p:nvPr>
            <p:ph idx="4294967295" type="title"/>
          </p:nvPr>
        </p:nvSpPr>
        <p:spPr>
          <a:xfrm>
            <a:off x="975359" y="108373"/>
            <a:ext cx="11054082" cy="1192107"/>
          </a:xfrm>
          <a:prstGeom prst="rect">
            <a:avLst/>
          </a:prstGeom>
          <a:noFill/>
          <a:ln>
            <a:noFill/>
          </a:ln>
        </p:spPr>
        <p:txBody>
          <a:bodyPr anchorCtr="0" anchor="ctr" bIns="65000" lIns="65000" spcFirstLastPara="1" rIns="65000" wrap="square" tIns="65000">
            <a:normAutofit/>
          </a:bodyPr>
          <a:lstStyle/>
          <a:p>
            <a:pPr indent="0" lvl="0" marL="0" marR="0" rtl="0" algn="l">
              <a:lnSpc>
                <a:spcPct val="100000"/>
              </a:lnSpc>
              <a:spcBef>
                <a:spcPts val="0"/>
              </a:spcBef>
              <a:spcAft>
                <a:spcPts val="0"/>
              </a:spcAft>
              <a:buClr>
                <a:srgbClr val="000000"/>
              </a:buClr>
              <a:buSzPts val="4800"/>
              <a:buFont typeface="Arial"/>
              <a:buNone/>
            </a:pPr>
            <a:r>
              <a:rPr lang="en-US" sz="4800">
                <a:latin typeface="Arial"/>
                <a:ea typeface="Arial"/>
                <a:cs typeface="Arial"/>
                <a:sym typeface="Arial"/>
              </a:rPr>
              <a:t>Man-made Scene</a:t>
            </a:r>
            <a:endParaRPr/>
          </a:p>
        </p:txBody>
      </p:sp>
      <p:pic>
        <p:nvPicPr>
          <p:cNvPr descr="image.jpg" id="788" name="Google Shape;788;p72"/>
          <p:cNvPicPr preferRelativeResize="0"/>
          <p:nvPr/>
        </p:nvPicPr>
        <p:blipFill rotWithShape="1">
          <a:blip r:embed="rId3">
            <a:alphaModFix/>
          </a:blip>
          <a:srcRect b="0" l="0" r="0" t="0"/>
          <a:stretch/>
        </p:blipFill>
        <p:spPr>
          <a:xfrm>
            <a:off x="-114447" y="3951744"/>
            <a:ext cx="4586040" cy="3458264"/>
          </a:xfrm>
          <a:prstGeom prst="rect">
            <a:avLst/>
          </a:prstGeom>
          <a:noFill/>
          <a:ln>
            <a:noFill/>
          </a:ln>
        </p:spPr>
      </p:pic>
      <p:sp>
        <p:nvSpPr>
          <p:cNvPr id="789" name="Google Shape;789;p72"/>
          <p:cNvSpPr/>
          <p:nvPr/>
        </p:nvSpPr>
        <p:spPr>
          <a:xfrm>
            <a:off x="4657369" y="5530737"/>
            <a:ext cx="3408534" cy="1270001"/>
          </a:xfrm>
          <a:prstGeom prst="rightArrow">
            <a:avLst>
              <a:gd fmla="val 32000" name="adj1"/>
              <a:gd fmla="val 64000" name="adj2"/>
            </a:avLst>
          </a:prstGeom>
          <a:blipFill rotWithShape="1">
            <a:blip r:embed="rId4">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png" id="790" name="Google Shape;790;p72"/>
          <p:cNvPicPr preferRelativeResize="0"/>
          <p:nvPr/>
        </p:nvPicPr>
        <p:blipFill rotWithShape="1">
          <a:blip r:embed="rId5">
            <a:alphaModFix/>
          </a:blip>
          <a:srcRect b="5240" l="34510" r="34736" t="9791"/>
          <a:stretch/>
        </p:blipFill>
        <p:spPr>
          <a:xfrm>
            <a:off x="4657369" y="1524147"/>
            <a:ext cx="3232861" cy="3270798"/>
          </a:xfrm>
          <a:prstGeom prst="rect">
            <a:avLst/>
          </a:prstGeom>
          <a:noFill/>
          <a:ln>
            <a:noFill/>
          </a:ln>
        </p:spPr>
      </p:pic>
      <p:pic>
        <p:nvPicPr>
          <p:cNvPr descr="image.png" id="791" name="Google Shape;791;p72"/>
          <p:cNvPicPr preferRelativeResize="0"/>
          <p:nvPr/>
        </p:nvPicPr>
        <p:blipFill rotWithShape="1">
          <a:blip r:embed="rId5">
            <a:alphaModFix/>
          </a:blip>
          <a:srcRect b="27373" l="67450" r="1928" t="12290"/>
          <a:stretch/>
        </p:blipFill>
        <p:spPr>
          <a:xfrm>
            <a:off x="8076239" y="3901978"/>
            <a:ext cx="4696802" cy="3389051"/>
          </a:xfrm>
          <a:prstGeom prst="rect">
            <a:avLst/>
          </a:prstGeom>
          <a:noFill/>
          <a:ln>
            <a:noFill/>
          </a:ln>
        </p:spPr>
      </p:pic>
      <p:sp>
        <p:nvSpPr>
          <p:cNvPr id="792" name="Google Shape;792;p72"/>
          <p:cNvSpPr txBox="1"/>
          <p:nvPr/>
        </p:nvSpPr>
        <p:spPr>
          <a:xfrm>
            <a:off x="4604325" y="7887086"/>
            <a:ext cx="3339034"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“High pass filter”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400"/>
              <a:buFont typeface="Helvetica Neue Light"/>
              <a:buNone/>
            </a:pPr>
            <a:r>
              <a:rPr lang="en-US" sz="5400"/>
              <a:t>Why sinusoidal basis functions?</a:t>
            </a:r>
            <a:endParaRPr/>
          </a:p>
        </p:txBody>
      </p:sp>
      <p:pic>
        <p:nvPicPr>
          <p:cNvPr descr="a2" id="153" name="Google Shape;153;p28"/>
          <p:cNvPicPr preferRelativeResize="0"/>
          <p:nvPr/>
        </p:nvPicPr>
        <p:blipFill rotWithShape="1">
          <a:blip r:embed="rId3">
            <a:alphaModFix/>
          </a:blip>
          <a:srcRect b="0" l="0" r="0" t="0"/>
          <a:stretch/>
        </p:blipFill>
        <p:spPr>
          <a:xfrm>
            <a:off x="5525773" y="2350077"/>
            <a:ext cx="1440069" cy="1227331"/>
          </a:xfrm>
          <a:prstGeom prst="rect">
            <a:avLst/>
          </a:prstGeom>
          <a:noFill/>
          <a:ln>
            <a:noFill/>
          </a:ln>
        </p:spPr>
      </p:pic>
      <p:pic>
        <p:nvPicPr>
          <p:cNvPr descr="a6" id="154" name="Google Shape;154;p28"/>
          <p:cNvPicPr preferRelativeResize="0"/>
          <p:nvPr/>
        </p:nvPicPr>
        <p:blipFill rotWithShape="1">
          <a:blip r:embed="rId4">
            <a:alphaModFix/>
          </a:blip>
          <a:srcRect b="0" l="0" r="0" t="0"/>
          <a:stretch/>
        </p:blipFill>
        <p:spPr>
          <a:xfrm>
            <a:off x="3275578" y="2399112"/>
            <a:ext cx="1313055" cy="1129262"/>
          </a:xfrm>
          <a:prstGeom prst="rect">
            <a:avLst/>
          </a:prstGeom>
          <a:noFill/>
          <a:ln>
            <a:noFill/>
          </a:ln>
        </p:spPr>
      </p:pic>
      <p:sp>
        <p:nvSpPr>
          <p:cNvPr id="155" name="Google Shape;155;p28"/>
          <p:cNvSpPr txBox="1"/>
          <p:nvPr/>
        </p:nvSpPr>
        <p:spPr>
          <a:xfrm>
            <a:off x="4678802" y="2776906"/>
            <a:ext cx="225903" cy="37367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a:t>
            </a:r>
            <a:endParaRPr/>
          </a:p>
        </p:txBody>
      </p:sp>
      <p:sp>
        <p:nvSpPr>
          <p:cNvPr id="156" name="Google Shape;156;p28"/>
          <p:cNvSpPr txBox="1"/>
          <p:nvPr/>
        </p:nvSpPr>
        <p:spPr>
          <a:xfrm>
            <a:off x="5148427" y="2776906"/>
            <a:ext cx="416299" cy="37367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.1*</a:t>
            </a:r>
            <a:endParaRPr/>
          </a:p>
        </p:txBody>
      </p:sp>
      <p:sp>
        <p:nvSpPr>
          <p:cNvPr id="157" name="Google Shape;157;p28"/>
          <p:cNvSpPr txBox="1"/>
          <p:nvPr/>
        </p:nvSpPr>
        <p:spPr>
          <a:xfrm>
            <a:off x="6944101" y="2776906"/>
            <a:ext cx="642202" cy="37367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.3*</a:t>
            </a:r>
            <a:endParaRPr/>
          </a:p>
        </p:txBody>
      </p:sp>
      <p:pic>
        <p:nvPicPr>
          <p:cNvPr descr="a4" id="158" name="Google Shape;158;p28"/>
          <p:cNvPicPr preferRelativeResize="0"/>
          <p:nvPr/>
        </p:nvPicPr>
        <p:blipFill rotWithShape="1">
          <a:blip r:embed="rId5">
            <a:alphaModFix/>
          </a:blip>
          <a:srcRect b="0" l="0" r="0" t="0"/>
          <a:stretch/>
        </p:blipFill>
        <p:spPr>
          <a:xfrm>
            <a:off x="7573585" y="2315685"/>
            <a:ext cx="1445421" cy="1227331"/>
          </a:xfrm>
          <a:prstGeom prst="rect">
            <a:avLst/>
          </a:prstGeom>
          <a:noFill/>
          <a:ln>
            <a:noFill/>
          </a:ln>
        </p:spPr>
      </p:pic>
      <p:sp>
        <p:nvSpPr>
          <p:cNvPr id="159" name="Google Shape;159;p28"/>
          <p:cNvSpPr txBox="1"/>
          <p:nvPr/>
        </p:nvSpPr>
        <p:spPr>
          <a:xfrm>
            <a:off x="9156403" y="2742514"/>
            <a:ext cx="572819" cy="37367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 …</a:t>
            </a:r>
            <a:endParaRPr/>
          </a:p>
        </p:txBody>
      </p:sp>
      <p:sp>
        <p:nvSpPr>
          <p:cNvPr id="160" name="Google Shape;160;p28"/>
          <p:cNvSpPr txBox="1"/>
          <p:nvPr/>
        </p:nvSpPr>
        <p:spPr>
          <a:xfrm>
            <a:off x="1498877" y="4253789"/>
            <a:ext cx="4866457"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 Efficient representation</a:t>
            </a:r>
            <a:endParaRPr/>
          </a:p>
        </p:txBody>
      </p:sp>
      <p:sp>
        <p:nvSpPr>
          <p:cNvPr id="161" name="Google Shape;161;p28"/>
          <p:cNvSpPr txBox="1"/>
          <p:nvPr/>
        </p:nvSpPr>
        <p:spPr>
          <a:xfrm>
            <a:off x="861449" y="5167130"/>
            <a:ext cx="11779286" cy="43155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Punchline: better compression (only need to encode low-frequency sinusoids - basis of jpeg)</a:t>
            </a:r>
            <a:endParaRPr/>
          </a:p>
        </p:txBody>
      </p:sp>
      <p:sp>
        <p:nvSpPr>
          <p:cNvPr id="162" name="Google Shape;162;p28"/>
          <p:cNvSpPr txBox="1"/>
          <p:nvPr/>
        </p:nvSpPr>
        <p:spPr>
          <a:xfrm>
            <a:off x="1469490" y="6299404"/>
            <a:ext cx="866068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2. Sinusoids are </a:t>
            </a:r>
            <a:r>
              <a:rPr b="0" i="1" lang="en-US" sz="3600" u="none" cap="none" strike="noStrike">
                <a:solidFill>
                  <a:srgbClr val="000000"/>
                </a:solidFill>
                <a:latin typeface="Times New Roman"/>
                <a:ea typeface="Times New Roman"/>
                <a:cs typeface="Times New Roman"/>
                <a:sym typeface="Times New Roman"/>
              </a:rPr>
              <a:t>eigenfunctions</a:t>
            </a:r>
            <a:r>
              <a:rPr b="0" i="0" lang="en-US" sz="3600" u="none" cap="none" strike="noStrike">
                <a:solidFill>
                  <a:srgbClr val="000000"/>
                </a:solidFill>
                <a:latin typeface="Times New Roman"/>
                <a:ea typeface="Times New Roman"/>
                <a:cs typeface="Times New Roman"/>
                <a:sym typeface="Times New Roman"/>
              </a:rPr>
              <a:t> of LSI systems</a:t>
            </a:r>
            <a:endParaRPr/>
          </a:p>
        </p:txBody>
      </p:sp>
      <p:pic>
        <p:nvPicPr>
          <p:cNvPr descr="a2" id="163" name="Google Shape;163;p28"/>
          <p:cNvPicPr preferRelativeResize="0"/>
          <p:nvPr/>
        </p:nvPicPr>
        <p:blipFill rotWithShape="1">
          <a:blip r:embed="rId3">
            <a:alphaModFix/>
          </a:blip>
          <a:srcRect b="0" l="0" r="0" t="0"/>
          <a:stretch/>
        </p:blipFill>
        <p:spPr>
          <a:xfrm>
            <a:off x="2078863" y="7113857"/>
            <a:ext cx="1625029" cy="1384968"/>
          </a:xfrm>
          <a:prstGeom prst="rect">
            <a:avLst/>
          </a:prstGeom>
          <a:noFill/>
          <a:ln>
            <a:noFill/>
          </a:ln>
        </p:spPr>
      </p:pic>
      <p:cxnSp>
        <p:nvCxnSpPr>
          <p:cNvPr id="164" name="Google Shape;164;p28"/>
          <p:cNvCxnSpPr/>
          <p:nvPr/>
        </p:nvCxnSpPr>
        <p:spPr>
          <a:xfrm>
            <a:off x="3915164" y="7806340"/>
            <a:ext cx="1270001" cy="1"/>
          </a:xfrm>
          <a:prstGeom prst="straightConnector1">
            <a:avLst/>
          </a:prstGeom>
          <a:noFill/>
          <a:ln cap="flat" cmpd="sng" w="25400">
            <a:solidFill>
              <a:srgbClr val="000000"/>
            </a:solidFill>
            <a:prstDash val="solid"/>
            <a:miter lim="400000"/>
            <a:headEnd len="sm" w="sm" type="none"/>
            <a:tailEnd len="med" w="med" type="triangle"/>
          </a:ln>
        </p:spPr>
      </p:cxnSp>
      <p:sp>
        <p:nvSpPr>
          <p:cNvPr id="165" name="Google Shape;165;p28"/>
          <p:cNvSpPr/>
          <p:nvPr/>
        </p:nvSpPr>
        <p:spPr>
          <a:xfrm>
            <a:off x="5296917" y="7273312"/>
            <a:ext cx="1005826" cy="1066058"/>
          </a:xfrm>
          <a:prstGeom prst="rect">
            <a:avLst/>
          </a:prstGeom>
          <a:blipFill rotWithShape="1">
            <a:blip r:embed="rId6">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a2" id="166" name="Google Shape;166;p28"/>
          <p:cNvPicPr preferRelativeResize="0"/>
          <p:nvPr/>
        </p:nvPicPr>
        <p:blipFill rotWithShape="1">
          <a:blip r:embed="rId3">
            <a:alphaModFix/>
          </a:blip>
          <a:srcRect b="0" l="0" r="0" t="0"/>
          <a:stretch/>
        </p:blipFill>
        <p:spPr>
          <a:xfrm>
            <a:off x="8365238" y="7113857"/>
            <a:ext cx="1625029" cy="1384968"/>
          </a:xfrm>
          <a:prstGeom prst="rect">
            <a:avLst/>
          </a:prstGeom>
          <a:noFill/>
          <a:ln>
            <a:noFill/>
          </a:ln>
        </p:spPr>
      </p:pic>
      <p:cxnSp>
        <p:nvCxnSpPr>
          <p:cNvPr id="167" name="Google Shape;167;p28"/>
          <p:cNvCxnSpPr/>
          <p:nvPr/>
        </p:nvCxnSpPr>
        <p:spPr>
          <a:xfrm>
            <a:off x="6414496" y="7799568"/>
            <a:ext cx="1270001" cy="1"/>
          </a:xfrm>
          <a:prstGeom prst="straightConnector1">
            <a:avLst/>
          </a:prstGeom>
          <a:noFill/>
          <a:ln cap="flat" cmpd="sng" w="25400">
            <a:solidFill>
              <a:srgbClr val="000000"/>
            </a:solidFill>
            <a:prstDash val="solid"/>
            <a:miter lim="400000"/>
            <a:headEnd len="sm" w="sm" type="none"/>
            <a:tailEnd len="med" w="med" type="triangle"/>
          </a:ln>
        </p:spPr>
      </p:cxnSp>
      <p:sp>
        <p:nvSpPr>
          <p:cNvPr id="168" name="Google Shape;168;p28"/>
          <p:cNvSpPr txBox="1"/>
          <p:nvPr/>
        </p:nvSpPr>
        <p:spPr>
          <a:xfrm>
            <a:off x="7701151" y="7498551"/>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.2*</a:t>
            </a:r>
            <a:endParaRPr/>
          </a:p>
        </p:txBody>
      </p:sp>
      <p:sp>
        <p:nvSpPr>
          <p:cNvPr id="169" name="Google Shape;169;p28"/>
          <p:cNvSpPr txBox="1"/>
          <p:nvPr/>
        </p:nvSpPr>
        <p:spPr>
          <a:xfrm>
            <a:off x="898197" y="8875498"/>
            <a:ext cx="9279609" cy="43155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Punchline: LSI systems (or convolutions) can be implemented by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3"/>
          <p:cNvSpPr txBox="1"/>
          <p:nvPr/>
        </p:nvSpPr>
        <p:spPr>
          <a:xfrm>
            <a:off x="973412" y="411684"/>
            <a:ext cx="5612567"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Fast Fourier transform (FFT)</a:t>
            </a:r>
            <a:endParaRPr/>
          </a:p>
        </p:txBody>
      </p:sp>
      <p:sp>
        <p:nvSpPr>
          <p:cNvPr id="798" name="Google Shape;798;p73"/>
          <p:cNvSpPr txBox="1"/>
          <p:nvPr/>
        </p:nvSpPr>
        <p:spPr>
          <a:xfrm>
            <a:off x="1007487" y="1361306"/>
            <a:ext cx="10749469"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“The most important numerical algorithm of our lifetime”</a:t>
            </a:r>
            <a:endParaRPr/>
          </a:p>
        </p:txBody>
      </p:sp>
      <p:sp>
        <p:nvSpPr>
          <p:cNvPr id="799" name="Google Shape;799;p73"/>
          <p:cNvSpPr txBox="1"/>
          <p:nvPr/>
        </p:nvSpPr>
        <p:spPr>
          <a:xfrm>
            <a:off x="736436" y="2602307"/>
            <a:ext cx="12884879" cy="512531"/>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Compute (I)DFTs in NlogN instead of N</a:t>
            </a:r>
            <a:r>
              <a:rPr b="0" baseline="30000" i="0" lang="en-US" sz="2700" u="none" cap="none" strike="noStrike">
                <a:solidFill>
                  <a:srgbClr val="000000"/>
                </a:solidFill>
                <a:latin typeface="Arial"/>
                <a:ea typeface="Arial"/>
                <a:cs typeface="Arial"/>
                <a:sym typeface="Arial"/>
              </a:rPr>
              <a:t>2</a:t>
            </a:r>
            <a:r>
              <a:rPr b="0" i="0" lang="en-US" sz="2700" u="none" cap="none" strike="noStrike">
                <a:solidFill>
                  <a:srgbClr val="000000"/>
                </a:solidFill>
                <a:latin typeface="Arial"/>
                <a:ea typeface="Arial"/>
                <a:cs typeface="Arial"/>
                <a:sym typeface="Arial"/>
              </a:rPr>
              <a:t>(standard matrix multiplication)</a:t>
            </a:r>
            <a:endParaRPr/>
          </a:p>
        </p:txBody>
      </p:sp>
      <p:sp>
        <p:nvSpPr>
          <p:cNvPr id="800" name="Google Shape;800;p73"/>
          <p:cNvSpPr txBox="1"/>
          <p:nvPr/>
        </p:nvSpPr>
        <p:spPr>
          <a:xfrm>
            <a:off x="2489200" y="1906444"/>
            <a:ext cx="7471833" cy="711201"/>
          </a:xfrm>
          <a:prstGeom prst="rect">
            <a:avLst/>
          </a:prstGeom>
          <a:noFill/>
          <a:ln>
            <a:noFill/>
          </a:ln>
        </p:spPr>
        <p:txBody>
          <a:bodyPr anchorCtr="0" anchor="ctr" bIns="50800" lIns="50800" spcFirstLastPara="1" rIns="50800" wrap="square" tIns="50800">
            <a:spAutoFit/>
          </a:bodyPr>
          <a:lstStyle/>
          <a:p>
            <a:pPr indent="0" lvl="0" marL="0" marR="0" rtl="0" algn="l">
              <a:lnSpc>
                <a:spcPct val="284030"/>
              </a:lnSpc>
              <a:spcBef>
                <a:spcPts val="0"/>
              </a:spcBef>
              <a:spcAft>
                <a:spcPts val="0"/>
              </a:spcAft>
              <a:buClr>
                <a:srgbClr val="000000"/>
              </a:buClr>
              <a:buSzPts val="1866"/>
              <a:buFont typeface="Times"/>
              <a:buNone/>
            </a:pPr>
            <a:r>
              <a:rPr b="0" i="0" lang="en-US" sz="1866" u="none" cap="none" strike="noStrike">
                <a:solidFill>
                  <a:srgbClr val="000000"/>
                </a:solidFill>
                <a:latin typeface="Times"/>
                <a:ea typeface="Times"/>
                <a:cs typeface="Times"/>
                <a:sym typeface="Times"/>
              </a:rPr>
              <a:t>Strang, Gilbert (May-June 1994). </a:t>
            </a:r>
            <a:r>
              <a:rPr b="0" i="0" lang="en-US" sz="1866" u="none" cap="none" strike="noStrike">
                <a:solidFill>
                  <a:srgbClr val="009A9A"/>
                </a:solidFill>
                <a:latin typeface="Times"/>
                <a:ea typeface="Times"/>
                <a:cs typeface="Times"/>
                <a:sym typeface="Times"/>
              </a:rPr>
              <a:t>"Wavelets"</a:t>
            </a:r>
            <a:r>
              <a:rPr b="0" i="0" lang="en-US" sz="1866" u="none" cap="none" strike="noStrike">
                <a:solidFill>
                  <a:srgbClr val="000000"/>
                </a:solidFill>
                <a:latin typeface="Times"/>
                <a:ea typeface="Times"/>
                <a:cs typeface="Times"/>
                <a:sym typeface="Times"/>
              </a:rPr>
              <a:t>. </a:t>
            </a:r>
            <a:r>
              <a:rPr b="0" i="1" lang="en-US" sz="1866" u="none" cap="none" strike="noStrike">
                <a:solidFill>
                  <a:srgbClr val="000000"/>
                </a:solidFill>
                <a:latin typeface="Times"/>
                <a:ea typeface="Times"/>
                <a:cs typeface="Times"/>
                <a:sym typeface="Times"/>
              </a:rPr>
              <a:t>American Scientist </a:t>
            </a:r>
            <a:r>
              <a:rPr b="1" i="0" lang="en-US" sz="1866" u="none" cap="none" strike="noStrike">
                <a:solidFill>
                  <a:srgbClr val="000000"/>
                </a:solidFill>
                <a:latin typeface="Times"/>
                <a:ea typeface="Times"/>
                <a:cs typeface="Times"/>
                <a:sym typeface="Times"/>
              </a:rPr>
              <a:t>82 </a:t>
            </a:r>
            <a:r>
              <a:rPr b="0" i="0" lang="en-US" sz="1866" u="none" cap="none" strike="noStrike">
                <a:solidFill>
                  <a:srgbClr val="000000"/>
                </a:solidFill>
                <a:latin typeface="Times"/>
                <a:ea typeface="Times"/>
                <a:cs typeface="Times"/>
                <a:sym typeface="Times"/>
              </a:rPr>
              <a:t>(3): 253 </a:t>
            </a:r>
            <a:endParaRPr b="0" i="0" sz="400" u="none" cap="none" strike="noStrike">
              <a:solidFill>
                <a:srgbClr val="000000"/>
              </a:solidFill>
              <a:latin typeface="Times New Roman"/>
              <a:ea typeface="Times New Roman"/>
              <a:cs typeface="Times New Roman"/>
              <a:sym typeface="Times New Roman"/>
            </a:endParaRPr>
          </a:p>
        </p:txBody>
      </p:sp>
      <p:grpSp>
        <p:nvGrpSpPr>
          <p:cNvPr id="801" name="Google Shape;801;p73"/>
          <p:cNvGrpSpPr/>
          <p:nvPr/>
        </p:nvGrpSpPr>
        <p:grpSpPr>
          <a:xfrm>
            <a:off x="1484065" y="4512338"/>
            <a:ext cx="2876839" cy="1617858"/>
            <a:chOff x="0" y="0"/>
            <a:chExt cx="2876837" cy="1617857"/>
          </a:xfrm>
        </p:grpSpPr>
        <p:pic>
          <p:nvPicPr>
            <p:cNvPr descr="dft_input.png" id="802" name="Google Shape;802;p73"/>
            <p:cNvPicPr preferRelativeResize="0"/>
            <p:nvPr/>
          </p:nvPicPr>
          <p:blipFill rotWithShape="1">
            <a:blip r:embed="rId3">
              <a:alphaModFix/>
            </a:blip>
            <a:srcRect b="0" l="0" r="0" t="0"/>
            <a:stretch/>
          </p:blipFill>
          <p:spPr>
            <a:xfrm>
              <a:off x="1759279" y="21107"/>
              <a:ext cx="157565" cy="1575642"/>
            </a:xfrm>
            <a:prstGeom prst="rect">
              <a:avLst/>
            </a:prstGeom>
            <a:noFill/>
            <a:ln cap="flat" cmpd="sng" w="25400">
              <a:solidFill>
                <a:srgbClr val="000000"/>
              </a:solidFill>
              <a:prstDash val="solid"/>
              <a:miter lim="400000"/>
              <a:headEnd len="sm" w="sm" type="none"/>
              <a:tailEnd len="sm" w="sm" type="none"/>
            </a:ln>
          </p:spPr>
        </p:pic>
        <p:pic>
          <p:nvPicPr>
            <p:cNvPr descr="dft_cos.png" id="803" name="Google Shape;803;p73"/>
            <p:cNvPicPr preferRelativeResize="0"/>
            <p:nvPr/>
          </p:nvPicPr>
          <p:blipFill rotWithShape="1">
            <a:blip r:embed="rId4">
              <a:alphaModFix/>
            </a:blip>
            <a:srcRect b="0" l="0" r="0" t="0"/>
            <a:stretch/>
          </p:blipFill>
          <p:spPr>
            <a:xfrm>
              <a:off x="0" y="21107"/>
              <a:ext cx="1575641" cy="1575642"/>
            </a:xfrm>
            <a:prstGeom prst="rect">
              <a:avLst/>
            </a:prstGeom>
            <a:noFill/>
            <a:ln cap="flat" cmpd="sng" w="25400">
              <a:solidFill>
                <a:srgbClr val="000000"/>
              </a:solidFill>
              <a:prstDash val="solid"/>
              <a:miter lim="400000"/>
              <a:headEnd len="sm" w="sm" type="none"/>
              <a:tailEnd len="sm" w="sm" type="none"/>
            </a:ln>
          </p:spPr>
        </p:pic>
        <p:sp>
          <p:nvSpPr>
            <p:cNvPr id="804" name="Google Shape;804;p73"/>
            <p:cNvSpPr txBox="1"/>
            <p:nvPr/>
          </p:nvSpPr>
          <p:spPr>
            <a:xfrm>
              <a:off x="2241788" y="690827"/>
              <a:ext cx="142795" cy="23620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805" name="Google Shape;805;p73"/>
            <p:cNvSpPr/>
            <p:nvPr/>
          </p:nvSpPr>
          <p:spPr>
            <a:xfrm>
              <a:off x="2709526" y="0"/>
              <a:ext cx="167311" cy="1617857"/>
            </a:xfrm>
            <a:prstGeom prst="rect">
              <a:avLst/>
            </a:prstGeom>
            <a:noFill/>
            <a:ln cap="flat" cmpd="sng" w="254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grpSp>
      <p:sp>
        <p:nvSpPr>
          <p:cNvPr id="806" name="Google Shape;806;p73"/>
          <p:cNvSpPr txBox="1"/>
          <p:nvPr/>
        </p:nvSpPr>
        <p:spPr>
          <a:xfrm>
            <a:off x="5639962" y="5081602"/>
            <a:ext cx="1282527"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versus</a:t>
            </a:r>
            <a:endParaRPr/>
          </a:p>
        </p:txBody>
      </p:sp>
      <p:sp>
        <p:nvSpPr>
          <p:cNvPr id="807" name="Google Shape;807;p73"/>
          <p:cNvSpPr txBox="1"/>
          <p:nvPr/>
        </p:nvSpPr>
        <p:spPr>
          <a:xfrm>
            <a:off x="3583296" y="5081602"/>
            <a:ext cx="372145"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808" name="Google Shape;808;p73"/>
          <p:cNvSpPr/>
          <p:nvPr/>
        </p:nvSpPr>
        <p:spPr>
          <a:xfrm>
            <a:off x="789174" y="3526583"/>
            <a:ext cx="4545999" cy="3589366"/>
          </a:xfrm>
          <a:prstGeom prst="rect">
            <a:avLst/>
          </a:prstGeom>
          <a:noFill/>
          <a:ln cap="flat" cmpd="sng" w="25400">
            <a:solidFill>
              <a:srgbClr val="000000"/>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809" name="Google Shape;809;p73"/>
          <p:cNvSpPr txBox="1"/>
          <p:nvPr/>
        </p:nvSpPr>
        <p:spPr>
          <a:xfrm>
            <a:off x="762480" y="7348995"/>
            <a:ext cx="11239482" cy="55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300"/>
              <a:buFont typeface="Times New Roman"/>
              <a:buNone/>
            </a:pPr>
            <a:r>
              <a:rPr b="0" i="0" lang="en-US" sz="3300" u="none" cap="none" strike="noStrike">
                <a:solidFill>
                  <a:srgbClr val="000000"/>
                </a:solidFill>
                <a:latin typeface="Times New Roman"/>
                <a:ea typeface="Times New Roman"/>
                <a:cs typeface="Times New Roman"/>
                <a:sym typeface="Times New Roman"/>
              </a:rPr>
              <a:t>Recursively compute N-element DFT with two N/2-element DFTs</a:t>
            </a:r>
            <a:endParaRPr/>
          </a:p>
        </p:txBody>
      </p:sp>
      <p:pic>
        <p:nvPicPr>
          <p:cNvPr descr="Image" id="810" name="Google Shape;810;p73"/>
          <p:cNvPicPr preferRelativeResize="0"/>
          <p:nvPr/>
        </p:nvPicPr>
        <p:blipFill rotWithShape="1">
          <a:blip r:embed="rId5">
            <a:alphaModFix/>
          </a:blip>
          <a:srcRect b="0" l="0" r="0" t="0"/>
          <a:stretch/>
        </p:blipFill>
        <p:spPr>
          <a:xfrm>
            <a:off x="7227278" y="3513883"/>
            <a:ext cx="4446482" cy="3614766"/>
          </a:xfrm>
          <a:prstGeom prst="rect">
            <a:avLst/>
          </a:prstGeom>
          <a:noFill/>
          <a:ln cap="flat" cmpd="sng" w="25400">
            <a:solidFill>
              <a:srgbClr val="000000"/>
            </a:solidFill>
            <a:prstDash val="solid"/>
            <a:miter lim="400000"/>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4400"/>
              <a:buFont typeface="Helvetica Neue Light"/>
              <a:buNone/>
            </a:pPr>
            <a:r>
              <a:rPr lang="en-US" sz="4400"/>
              <a:t>FFTs in practice</a:t>
            </a:r>
            <a:endParaRPr/>
          </a:p>
        </p:txBody>
      </p:sp>
      <p:pic>
        <p:nvPicPr>
          <p:cNvPr descr="Image" id="816" name="Google Shape;816;p74"/>
          <p:cNvPicPr preferRelativeResize="0"/>
          <p:nvPr/>
        </p:nvPicPr>
        <p:blipFill rotWithShape="1">
          <a:blip r:embed="rId3">
            <a:alphaModFix/>
          </a:blip>
          <a:srcRect b="0" l="0" r="0" t="0"/>
          <a:stretch/>
        </p:blipFill>
        <p:spPr>
          <a:xfrm>
            <a:off x="171000" y="3890853"/>
            <a:ext cx="5664804" cy="2791409"/>
          </a:xfrm>
          <a:prstGeom prst="rect">
            <a:avLst/>
          </a:prstGeom>
          <a:noFill/>
          <a:ln cap="flat" cmpd="sng" w="25400">
            <a:solidFill>
              <a:srgbClr val="000000"/>
            </a:solidFill>
            <a:prstDash val="solid"/>
            <a:miter lim="400000"/>
            <a:headEnd len="sm" w="sm" type="none"/>
            <a:tailEnd len="sm" w="sm" type="none"/>
          </a:ln>
        </p:spPr>
      </p:pic>
      <p:sp>
        <p:nvSpPr>
          <p:cNvPr id="817" name="Google Shape;817;p74"/>
          <p:cNvSpPr txBox="1"/>
          <p:nvPr/>
        </p:nvSpPr>
        <p:spPr>
          <a:xfrm>
            <a:off x="583508" y="7125196"/>
            <a:ext cx="4839978" cy="50505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Convolutional Neural Networks</a:t>
            </a:r>
            <a:endParaRPr/>
          </a:p>
        </p:txBody>
      </p:sp>
      <p:sp>
        <p:nvSpPr>
          <p:cNvPr id="818" name="Google Shape;818;p74"/>
          <p:cNvSpPr txBox="1"/>
          <p:nvPr/>
        </p:nvSpPr>
        <p:spPr>
          <a:xfrm>
            <a:off x="7054722" y="7125196"/>
            <a:ext cx="5690233" cy="50505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900"/>
              <a:buFont typeface="Times New Roman"/>
              <a:buNone/>
            </a:pPr>
            <a:r>
              <a:rPr b="0" i="0" lang="en-US" sz="2900" u="none" cap="none" strike="noStrike">
                <a:solidFill>
                  <a:srgbClr val="000000"/>
                </a:solidFill>
                <a:latin typeface="Times New Roman"/>
                <a:ea typeface="Times New Roman"/>
                <a:cs typeface="Times New Roman"/>
                <a:sym typeface="Times New Roman"/>
              </a:rPr>
              <a:t>Correlation Filters (600 FPS on CPU)</a:t>
            </a:r>
            <a:endParaRPr/>
          </a:p>
        </p:txBody>
      </p:sp>
      <p:pic>
        <p:nvPicPr>
          <p:cNvPr descr="Real-Time Multiple Objects Tracking Using Correlation Filters (OpenCV).mp4" id="819" name="Google Shape;819;p74"/>
          <p:cNvPicPr preferRelativeResize="0"/>
          <p:nvPr/>
        </p:nvPicPr>
        <p:blipFill rotWithShape="1">
          <a:blip r:embed="rId4">
            <a:alphaModFix/>
          </a:blip>
          <a:srcRect b="0" l="0" r="0" t="0"/>
          <a:stretch/>
        </p:blipFill>
        <p:spPr>
          <a:xfrm>
            <a:off x="7251549" y="3717058"/>
            <a:ext cx="5580111" cy="31388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5"/>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p>
            <a:pPr indent="0" lvl="0" marL="0" rtl="0" algn="r">
              <a:lnSpc>
                <a:spcPct val="100000"/>
              </a:lnSpc>
              <a:spcBef>
                <a:spcPts val="0"/>
              </a:spcBef>
              <a:spcAft>
                <a:spcPts val="0"/>
              </a:spcAft>
              <a:buClr>
                <a:srgbClr val="000000"/>
              </a:buClr>
              <a:buSzPts val="1800"/>
              <a:buFont typeface="Times New Roman"/>
              <a:buNone/>
            </a:pPr>
            <a:fld id="{00000000-1234-1234-1234-123412341234}" type="slidenum">
              <a:rPr lang="en-US">
                <a:latin typeface="Times New Roman"/>
                <a:ea typeface="Times New Roman"/>
                <a:cs typeface="Times New Roman"/>
                <a:sym typeface="Times New Roman"/>
              </a:rPr>
              <a:t>‹#›</a:t>
            </a:fld>
            <a:endParaRPr/>
          </a:p>
        </p:txBody>
      </p:sp>
      <p:pic>
        <p:nvPicPr>
          <p:cNvPr descr="Image" id="825" name="Google Shape;825;p75"/>
          <p:cNvPicPr preferRelativeResize="0"/>
          <p:nvPr/>
        </p:nvPicPr>
        <p:blipFill rotWithShape="1">
          <a:blip r:embed="rId3">
            <a:alphaModFix/>
          </a:blip>
          <a:srcRect b="0" l="0" r="0" t="0"/>
          <a:stretch/>
        </p:blipFill>
        <p:spPr>
          <a:xfrm>
            <a:off x="4145438" y="1501485"/>
            <a:ext cx="5039043" cy="7762114"/>
          </a:xfrm>
          <a:prstGeom prst="rect">
            <a:avLst/>
          </a:prstGeom>
          <a:noFill/>
          <a:ln>
            <a:noFill/>
          </a:ln>
        </p:spPr>
      </p:pic>
      <p:sp>
        <p:nvSpPr>
          <p:cNvPr id="826" name="Google Shape;826;p75"/>
          <p:cNvSpPr txBox="1"/>
          <p:nvPr/>
        </p:nvSpPr>
        <p:spPr>
          <a:xfrm>
            <a:off x="4459421" y="447808"/>
            <a:ext cx="5366938"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DaVinci and Hybrid Images</a:t>
            </a:r>
            <a:endParaRPr/>
          </a:p>
        </p:txBody>
      </p:sp>
      <p:sp>
        <p:nvSpPr>
          <p:cNvPr id="827" name="Google Shape;827;p75"/>
          <p:cNvSpPr txBox="1"/>
          <p:nvPr/>
        </p:nvSpPr>
        <p:spPr>
          <a:xfrm>
            <a:off x="2003523" y="9280236"/>
            <a:ext cx="8970440" cy="512947"/>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Humans have less resolution (fewer sensors) near periphery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6"/>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p>
            <a:pPr indent="0" lvl="0" marL="0" rtl="0" algn="r">
              <a:lnSpc>
                <a:spcPct val="100000"/>
              </a:lnSpc>
              <a:spcBef>
                <a:spcPts val="0"/>
              </a:spcBef>
              <a:spcAft>
                <a:spcPts val="0"/>
              </a:spcAft>
              <a:buClr>
                <a:srgbClr val="000000"/>
              </a:buClr>
              <a:buSzPts val="1800"/>
              <a:buFont typeface="Times New Roman"/>
              <a:buNone/>
            </a:pPr>
            <a:fld id="{00000000-1234-1234-1234-123412341234}" type="slidenum">
              <a:rPr lang="en-US">
                <a:latin typeface="Times New Roman"/>
                <a:ea typeface="Times New Roman"/>
                <a:cs typeface="Times New Roman"/>
                <a:sym typeface="Times New Roman"/>
              </a:rPr>
              <a:t>‹#›</a:t>
            </a:fld>
            <a:endParaRPr/>
          </a:p>
        </p:txBody>
      </p:sp>
      <p:pic>
        <p:nvPicPr>
          <p:cNvPr descr="Image" id="833" name="Google Shape;833;p76"/>
          <p:cNvPicPr preferRelativeResize="0"/>
          <p:nvPr/>
        </p:nvPicPr>
        <p:blipFill rotWithShape="1">
          <a:blip r:embed="rId3">
            <a:alphaModFix/>
          </a:blip>
          <a:srcRect b="0" l="0" r="0" t="0"/>
          <a:stretch/>
        </p:blipFill>
        <p:spPr>
          <a:xfrm>
            <a:off x="1509503" y="2654893"/>
            <a:ext cx="10238665" cy="4082569"/>
          </a:xfrm>
          <a:prstGeom prst="rect">
            <a:avLst/>
          </a:prstGeom>
          <a:noFill/>
          <a:ln>
            <a:noFill/>
          </a:ln>
        </p:spPr>
      </p:pic>
      <p:sp>
        <p:nvSpPr>
          <p:cNvPr id="834" name="Google Shape;834;p76"/>
          <p:cNvSpPr txBox="1"/>
          <p:nvPr/>
        </p:nvSpPr>
        <p:spPr>
          <a:xfrm>
            <a:off x="1479154" y="6787649"/>
            <a:ext cx="2613544" cy="524815"/>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low frequencies</a:t>
            </a:r>
            <a:endParaRPr/>
          </a:p>
        </p:txBody>
      </p:sp>
      <p:sp>
        <p:nvSpPr>
          <p:cNvPr id="835" name="Google Shape;835;p76"/>
          <p:cNvSpPr txBox="1"/>
          <p:nvPr/>
        </p:nvSpPr>
        <p:spPr>
          <a:xfrm>
            <a:off x="4735505" y="6787649"/>
            <a:ext cx="3127497" cy="524815"/>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middle frequencies</a:t>
            </a:r>
            <a:endParaRPr/>
          </a:p>
        </p:txBody>
      </p:sp>
      <p:sp>
        <p:nvSpPr>
          <p:cNvPr id="836" name="Google Shape;836;p76"/>
          <p:cNvSpPr txBox="1"/>
          <p:nvPr/>
        </p:nvSpPr>
        <p:spPr>
          <a:xfrm>
            <a:off x="8456323" y="6787649"/>
            <a:ext cx="2752276" cy="524815"/>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high frequencies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7"/>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p>
            <a:pPr indent="0" lvl="0" marL="0" rtl="0" algn="r">
              <a:lnSpc>
                <a:spcPct val="100000"/>
              </a:lnSpc>
              <a:spcBef>
                <a:spcPts val="0"/>
              </a:spcBef>
              <a:spcAft>
                <a:spcPts val="0"/>
              </a:spcAft>
              <a:buClr>
                <a:srgbClr val="000000"/>
              </a:buClr>
              <a:buSzPts val="1800"/>
              <a:buFont typeface="Times New Roman"/>
              <a:buNone/>
            </a:pPr>
            <a:fld id="{00000000-1234-1234-1234-123412341234}" type="slidenum">
              <a:rPr lang="en-US">
                <a:latin typeface="Times New Roman"/>
                <a:ea typeface="Times New Roman"/>
                <a:cs typeface="Times New Roman"/>
                <a:sym typeface="Times New Roman"/>
              </a:rPr>
              <a:t>‹#›</a:t>
            </a:fld>
            <a:endParaRPr/>
          </a:p>
        </p:txBody>
      </p:sp>
      <p:sp>
        <p:nvSpPr>
          <p:cNvPr id="842" name="Google Shape;842;p77"/>
          <p:cNvSpPr txBox="1"/>
          <p:nvPr/>
        </p:nvSpPr>
        <p:spPr>
          <a:xfrm>
            <a:off x="4573298" y="501995"/>
            <a:ext cx="6190690"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Application: JPEG compression</a:t>
            </a:r>
            <a:endParaRPr/>
          </a:p>
        </p:txBody>
      </p:sp>
      <p:sp>
        <p:nvSpPr>
          <p:cNvPr id="843" name="Google Shape;843;p77"/>
          <p:cNvSpPr txBox="1"/>
          <p:nvPr/>
        </p:nvSpPr>
        <p:spPr>
          <a:xfrm>
            <a:off x="570668" y="1483744"/>
            <a:ext cx="11125892" cy="524816"/>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Optimize DFT for real images; we only need to encode half the values</a:t>
            </a:r>
            <a:endParaRPr/>
          </a:p>
        </p:txBody>
      </p:sp>
      <p:sp>
        <p:nvSpPr>
          <p:cNvPr id="844" name="Google Shape;844;p77"/>
          <p:cNvSpPr txBox="1"/>
          <p:nvPr/>
        </p:nvSpPr>
        <p:spPr>
          <a:xfrm>
            <a:off x="1000990" y="2395017"/>
            <a:ext cx="11060781" cy="931215"/>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Turns out we don’t need complex exponentials, only cosine functions </a:t>
            </a:r>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&gt; discrete cosine transforms (DCT)</a:t>
            </a:r>
            <a:endParaRPr/>
          </a:p>
        </p:txBody>
      </p:sp>
      <p:pic>
        <p:nvPicPr>
          <p:cNvPr descr="Image" id="845" name="Google Shape;845;p77"/>
          <p:cNvPicPr preferRelativeResize="0"/>
          <p:nvPr/>
        </p:nvPicPr>
        <p:blipFill rotWithShape="1">
          <a:blip r:embed="rId3">
            <a:alphaModFix/>
          </a:blip>
          <a:srcRect b="0" l="0" r="0" t="0"/>
          <a:stretch/>
        </p:blipFill>
        <p:spPr>
          <a:xfrm>
            <a:off x="2366150" y="4064000"/>
            <a:ext cx="8272500" cy="903112"/>
          </a:xfrm>
          <a:prstGeom prst="rect">
            <a:avLst/>
          </a:prstGeom>
          <a:noFill/>
          <a:ln>
            <a:noFill/>
          </a:ln>
        </p:spPr>
      </p:pic>
      <p:pic>
        <p:nvPicPr>
          <p:cNvPr descr="Image" id="846" name="Google Shape;846;p77"/>
          <p:cNvPicPr preferRelativeResize="0"/>
          <p:nvPr/>
        </p:nvPicPr>
        <p:blipFill rotWithShape="1">
          <a:blip r:embed="rId4">
            <a:alphaModFix/>
          </a:blip>
          <a:srcRect b="0" l="0" r="0" t="0"/>
          <a:stretch/>
        </p:blipFill>
        <p:spPr>
          <a:xfrm>
            <a:off x="3967171" y="5302980"/>
            <a:ext cx="4232134" cy="43061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8"/>
          <p:cNvSpPr txBox="1"/>
          <p:nvPr/>
        </p:nvSpPr>
        <p:spPr>
          <a:xfrm>
            <a:off x="6030834" y="339435"/>
            <a:ext cx="3526307"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Block-based DCT</a:t>
            </a:r>
            <a:endParaRPr/>
          </a:p>
        </p:txBody>
      </p:sp>
      <p:sp>
        <p:nvSpPr>
          <p:cNvPr id="852" name="Google Shape;852;p78"/>
          <p:cNvSpPr txBox="1"/>
          <p:nvPr/>
        </p:nvSpPr>
        <p:spPr>
          <a:xfrm>
            <a:off x="3646621" y="1766351"/>
            <a:ext cx="5990813"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Apply DCT on 8x8 pixel blocks</a:t>
            </a:r>
            <a:endParaRPr/>
          </a:p>
        </p:txBody>
      </p:sp>
      <p:pic>
        <p:nvPicPr>
          <p:cNvPr descr="Image" id="853" name="Google Shape;853;p78"/>
          <p:cNvPicPr preferRelativeResize="0"/>
          <p:nvPr/>
        </p:nvPicPr>
        <p:blipFill rotWithShape="1">
          <a:blip r:embed="rId3">
            <a:alphaModFix/>
          </a:blip>
          <a:srcRect b="0" l="0" r="0" t="0"/>
          <a:stretch/>
        </p:blipFill>
        <p:spPr>
          <a:xfrm>
            <a:off x="4461185" y="3744495"/>
            <a:ext cx="4426107" cy="4106957"/>
          </a:xfrm>
          <a:prstGeom prst="rect">
            <a:avLst/>
          </a:prstGeom>
          <a:noFill/>
          <a:ln>
            <a:noFill/>
          </a:ln>
        </p:spPr>
      </p:pic>
      <p:sp>
        <p:nvSpPr>
          <p:cNvPr id="854" name="Google Shape;854;p78"/>
          <p:cNvSpPr txBox="1"/>
          <p:nvPr/>
        </p:nvSpPr>
        <p:spPr>
          <a:xfrm>
            <a:off x="2219705" y="3319702"/>
            <a:ext cx="3143000"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low frequencies</a:t>
            </a:r>
            <a:endParaRPr/>
          </a:p>
        </p:txBody>
      </p:sp>
      <p:sp>
        <p:nvSpPr>
          <p:cNvPr id="855" name="Google Shape;855;p78"/>
          <p:cNvSpPr txBox="1"/>
          <p:nvPr/>
        </p:nvSpPr>
        <p:spPr>
          <a:xfrm>
            <a:off x="8324736" y="7437888"/>
            <a:ext cx="3311461" cy="611223"/>
          </a:xfrm>
          <a:prstGeom prst="rect">
            <a:avLst/>
          </a:prstGeom>
          <a:noFill/>
          <a:ln>
            <a:noFill/>
          </a:ln>
        </p:spPr>
        <p:txBody>
          <a:bodyPr anchorCtr="0" anchor="t" bIns="65000" lIns="65000" spcFirstLastPara="1" rIns="65000" wrap="square" tIns="6500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high frequencies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9"/>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p>
            <a:pPr indent="0" lvl="0" marL="0" rtl="0" algn="r">
              <a:lnSpc>
                <a:spcPct val="100000"/>
              </a:lnSpc>
              <a:spcBef>
                <a:spcPts val="0"/>
              </a:spcBef>
              <a:spcAft>
                <a:spcPts val="0"/>
              </a:spcAft>
              <a:buClr>
                <a:srgbClr val="000000"/>
              </a:buClr>
              <a:buSzPts val="1800"/>
              <a:buFont typeface="Times New Roman"/>
              <a:buNone/>
            </a:pPr>
            <a:fld id="{00000000-1234-1234-1234-123412341234}" type="slidenum">
              <a:rPr lang="en-US">
                <a:latin typeface="Times New Roman"/>
                <a:ea typeface="Times New Roman"/>
                <a:cs typeface="Times New Roman"/>
                <a:sym typeface="Times New Roman"/>
              </a:rPr>
              <a:t>‹#›</a:t>
            </a:fld>
            <a:endParaRPr/>
          </a:p>
        </p:txBody>
      </p:sp>
      <p:pic>
        <p:nvPicPr>
          <p:cNvPr descr="Image" id="861" name="Google Shape;861;p79"/>
          <p:cNvPicPr preferRelativeResize="0"/>
          <p:nvPr/>
        </p:nvPicPr>
        <p:blipFill rotWithShape="1">
          <a:blip r:embed="rId3">
            <a:alphaModFix/>
          </a:blip>
          <a:srcRect b="0" l="0" r="0" t="0"/>
          <a:stretch/>
        </p:blipFill>
        <p:spPr>
          <a:xfrm>
            <a:off x="160109" y="721270"/>
            <a:ext cx="12684582" cy="83110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0"/>
          <p:cNvSpPr txBox="1"/>
          <p:nvPr>
            <p:ph idx="12" type="sldNum"/>
          </p:nvPr>
        </p:nvSpPr>
        <p:spPr>
          <a:xfrm>
            <a:off x="9320107" y="8886613"/>
            <a:ext cx="2709334" cy="387038"/>
          </a:xfrm>
          <a:prstGeom prst="rect">
            <a:avLst/>
          </a:prstGeom>
          <a:noFill/>
          <a:ln>
            <a:noFill/>
          </a:ln>
        </p:spPr>
        <p:txBody>
          <a:bodyPr anchorCtr="0" anchor="t" bIns="65000" lIns="65000" spcFirstLastPara="1" rIns="65000" wrap="square" tIns="65000">
            <a:spAutoFit/>
          </a:bodyPr>
          <a:lstStyle/>
          <a:p>
            <a:pPr indent="0" lvl="0" marL="0" rtl="0" algn="r">
              <a:lnSpc>
                <a:spcPct val="100000"/>
              </a:lnSpc>
              <a:spcBef>
                <a:spcPts val="0"/>
              </a:spcBef>
              <a:spcAft>
                <a:spcPts val="0"/>
              </a:spcAft>
              <a:buClr>
                <a:srgbClr val="000000"/>
              </a:buClr>
              <a:buSzPts val="1800"/>
              <a:buFont typeface="Times New Roman"/>
              <a:buNone/>
            </a:pPr>
            <a:fld id="{00000000-1234-1234-1234-123412341234}" type="slidenum">
              <a:rPr lang="en-US">
                <a:latin typeface="Times New Roman"/>
                <a:ea typeface="Times New Roman"/>
                <a:cs typeface="Times New Roman"/>
                <a:sym typeface="Times New Roman"/>
              </a:rPr>
              <a:t>‹#›</a:t>
            </a:fld>
            <a:endParaRPr/>
          </a:p>
        </p:txBody>
      </p:sp>
      <p:pic>
        <p:nvPicPr>
          <p:cNvPr descr="Image" id="867" name="Google Shape;867;p80"/>
          <p:cNvPicPr preferRelativeResize="0"/>
          <p:nvPr/>
        </p:nvPicPr>
        <p:blipFill rotWithShape="1">
          <a:blip r:embed="rId3">
            <a:alphaModFix/>
          </a:blip>
          <a:srcRect b="0" l="0" r="0" t="0"/>
          <a:stretch/>
        </p:blipFill>
        <p:spPr>
          <a:xfrm>
            <a:off x="228332" y="2264209"/>
            <a:ext cx="12548136" cy="522518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1"/>
          <p:cNvSpPr txBox="1"/>
          <p:nvPr/>
        </p:nvSpPr>
        <p:spPr>
          <a:xfrm>
            <a:off x="1270542" y="496079"/>
            <a:ext cx="99279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Many deep learning libraries screw up image resizing</a:t>
            </a:r>
            <a:endParaRPr/>
          </a:p>
        </p:txBody>
      </p:sp>
      <p:sp>
        <p:nvSpPr>
          <p:cNvPr id="873" name="Google Shape;873;p81"/>
          <p:cNvSpPr txBox="1"/>
          <p:nvPr/>
        </p:nvSpPr>
        <p:spPr>
          <a:xfrm>
            <a:off x="2657503" y="1407129"/>
            <a:ext cx="68055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(by failing to apply a low pass filter)</a:t>
            </a:r>
            <a:endParaRPr/>
          </a:p>
        </p:txBody>
      </p:sp>
      <p:grpSp>
        <p:nvGrpSpPr>
          <p:cNvPr id="874" name="Google Shape;874;p81"/>
          <p:cNvGrpSpPr/>
          <p:nvPr/>
        </p:nvGrpSpPr>
        <p:grpSpPr>
          <a:xfrm>
            <a:off x="1503200" y="7281564"/>
            <a:ext cx="9757239" cy="1554787"/>
            <a:chOff x="0" y="0"/>
            <a:chExt cx="9757239" cy="1554787"/>
          </a:xfrm>
        </p:grpSpPr>
        <p:pic>
          <p:nvPicPr>
            <p:cNvPr descr="Image" id="875" name="Google Shape;875;p81"/>
            <p:cNvPicPr preferRelativeResize="0"/>
            <p:nvPr/>
          </p:nvPicPr>
          <p:blipFill rotWithShape="1">
            <a:blip r:embed="rId3">
              <a:alphaModFix/>
            </a:blip>
            <a:srcRect b="0" l="0" r="0" t="0"/>
            <a:stretch/>
          </p:blipFill>
          <p:spPr>
            <a:xfrm>
              <a:off x="215900" y="139700"/>
              <a:ext cx="9325442" cy="995987"/>
            </a:xfrm>
            <a:prstGeom prst="rect">
              <a:avLst/>
            </a:prstGeom>
            <a:noFill/>
            <a:ln>
              <a:noFill/>
            </a:ln>
          </p:spPr>
        </p:pic>
        <p:pic>
          <p:nvPicPr>
            <p:cNvPr descr="Image" id="876" name="Google Shape;876;p81"/>
            <p:cNvPicPr preferRelativeResize="0"/>
            <p:nvPr/>
          </p:nvPicPr>
          <p:blipFill rotWithShape="1">
            <a:blip r:embed="rId4">
              <a:alphaModFix/>
            </a:blip>
            <a:srcRect b="0" l="0" r="0" t="0"/>
            <a:stretch/>
          </p:blipFill>
          <p:spPr>
            <a:xfrm>
              <a:off x="0" y="0"/>
              <a:ext cx="9757239" cy="1554787"/>
            </a:xfrm>
            <a:prstGeom prst="rect">
              <a:avLst/>
            </a:prstGeom>
            <a:noFill/>
            <a:ln>
              <a:noFill/>
            </a:ln>
          </p:spPr>
        </p:pic>
      </p:grpSp>
      <p:sp>
        <p:nvSpPr>
          <p:cNvPr id="877" name="Google Shape;877;p81"/>
          <p:cNvSpPr txBox="1"/>
          <p:nvPr/>
        </p:nvSpPr>
        <p:spPr>
          <a:xfrm>
            <a:off x="2202068" y="8869484"/>
            <a:ext cx="8359500" cy="718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Intuition: Discrete signals cannot represent frequencies higher than sampling rate</a:t>
            </a:r>
            <a:endParaRPr/>
          </a:p>
          <a:p>
            <a:pPr indent="0" lvl="0" marL="0" marR="0" rtl="0" algn="ctr">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a:t>
            </a:r>
            <a:r>
              <a:rPr b="0" i="0" lang="en-US" sz="20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https://en.wikipedia.org/wiki/Nyquist_rate</a:t>
            </a:r>
            <a:r>
              <a:rPr b="0" i="0" lang="en-US" sz="2000" u="none" cap="none" strike="noStrike">
                <a:solidFill>
                  <a:srgbClr val="000000"/>
                </a:solidFill>
                <a:latin typeface="Times New Roman"/>
                <a:ea typeface="Times New Roman"/>
                <a:cs typeface="Times New Roman"/>
                <a:sym typeface="Times New Roman"/>
              </a:rPr>
              <a:t>)</a:t>
            </a:r>
            <a:endParaRPr/>
          </a:p>
        </p:txBody>
      </p:sp>
      <p:grpSp>
        <p:nvGrpSpPr>
          <p:cNvPr id="878" name="Google Shape;878;p81"/>
          <p:cNvGrpSpPr/>
          <p:nvPr/>
        </p:nvGrpSpPr>
        <p:grpSpPr>
          <a:xfrm>
            <a:off x="3530805" y="2048161"/>
            <a:ext cx="5702028" cy="4957299"/>
            <a:chOff x="0" y="0"/>
            <a:chExt cx="5702028" cy="4957299"/>
          </a:xfrm>
        </p:grpSpPr>
        <p:pic>
          <p:nvPicPr>
            <p:cNvPr descr="Image" id="879" name="Google Shape;879;p81"/>
            <p:cNvPicPr preferRelativeResize="0"/>
            <p:nvPr/>
          </p:nvPicPr>
          <p:blipFill rotWithShape="1">
            <a:blip r:embed="rId6">
              <a:alphaModFix/>
            </a:blip>
            <a:srcRect b="0" l="0" r="0" t="0"/>
            <a:stretch/>
          </p:blipFill>
          <p:spPr>
            <a:xfrm>
              <a:off x="215900" y="139700"/>
              <a:ext cx="5270226" cy="4398501"/>
            </a:xfrm>
            <a:prstGeom prst="rect">
              <a:avLst/>
            </a:prstGeom>
            <a:noFill/>
            <a:ln>
              <a:noFill/>
            </a:ln>
          </p:spPr>
        </p:pic>
        <p:pic>
          <p:nvPicPr>
            <p:cNvPr descr="Image" id="880" name="Google Shape;880;p81"/>
            <p:cNvPicPr preferRelativeResize="0"/>
            <p:nvPr/>
          </p:nvPicPr>
          <p:blipFill rotWithShape="1">
            <a:blip r:embed="rId7">
              <a:alphaModFix/>
            </a:blip>
            <a:srcRect b="0" l="0" r="0" t="0"/>
            <a:stretch/>
          </p:blipFill>
          <p:spPr>
            <a:xfrm>
              <a:off x="0" y="0"/>
              <a:ext cx="5702028" cy="4957299"/>
            </a:xfrm>
            <a:prstGeom prst="rect">
              <a:avLst/>
            </a:prstGeom>
            <a:noFill/>
            <a:ln>
              <a:noFill/>
            </a:ln>
          </p:spPr>
        </p:pic>
      </p:grpSp>
      <p:sp>
        <p:nvSpPr>
          <p:cNvPr id="881" name="Google Shape;881;p81"/>
          <p:cNvSpPr txBox="1"/>
          <p:nvPr/>
        </p:nvSpPr>
        <p:spPr>
          <a:xfrm>
            <a:off x="4382475" y="6743791"/>
            <a:ext cx="3650400" cy="379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https://github.com/GaParmar/clean-fid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82"/>
          <p:cNvPicPr preferRelativeResize="0"/>
          <p:nvPr/>
        </p:nvPicPr>
        <p:blipFill>
          <a:blip r:embed="rId3">
            <a:alphaModFix/>
          </a:blip>
          <a:stretch>
            <a:fillRect/>
          </a:stretch>
        </p:blipFill>
        <p:spPr>
          <a:xfrm>
            <a:off x="1821675" y="2036225"/>
            <a:ext cx="9361450" cy="7021100"/>
          </a:xfrm>
          <a:prstGeom prst="rect">
            <a:avLst/>
          </a:prstGeom>
          <a:noFill/>
          <a:ln>
            <a:noFill/>
          </a:ln>
        </p:spPr>
      </p:pic>
      <p:sp>
        <p:nvSpPr>
          <p:cNvPr id="887" name="Google Shape;887;p82"/>
          <p:cNvSpPr txBox="1"/>
          <p:nvPr/>
        </p:nvSpPr>
        <p:spPr>
          <a:xfrm>
            <a:off x="1270542" y="496079"/>
            <a:ext cx="99279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lang="en-US" sz="3600">
                <a:latin typeface="Times New Roman"/>
                <a:ea typeface="Times New Roman"/>
                <a:cs typeface="Times New Roman"/>
                <a:sym typeface="Times New Roman"/>
              </a:rPr>
              <a:t>Avoiding a</a:t>
            </a:r>
            <a:r>
              <a:rPr lang="en-US" sz="3600">
                <a:latin typeface="Times New Roman"/>
                <a:ea typeface="Times New Roman"/>
                <a:cs typeface="Times New Roman"/>
                <a:sym typeface="Times New Roman"/>
              </a:rPr>
              <a:t>liasing by thinking in frequencies</a:t>
            </a:r>
            <a:r>
              <a:rPr lang="en-US" sz="3600">
                <a:latin typeface="Times New Roman"/>
                <a:ea typeface="Times New Roman"/>
                <a:cs typeface="Times New Roman"/>
                <a:sym typeface="Times New Roman"/>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4400"/>
              <a:buFont typeface="Helvetica Neue Light"/>
              <a:buNone/>
            </a:pPr>
            <a:r>
              <a:rPr lang="en-US" sz="4400"/>
              <a:t>Implement LSI operations by multiplication</a:t>
            </a:r>
            <a:endParaRPr/>
          </a:p>
        </p:txBody>
      </p:sp>
      <p:pic>
        <p:nvPicPr>
          <p:cNvPr descr="a6" id="175" name="Google Shape;175;p29"/>
          <p:cNvPicPr preferRelativeResize="0"/>
          <p:nvPr/>
        </p:nvPicPr>
        <p:blipFill rotWithShape="1">
          <a:blip r:embed="rId3">
            <a:alphaModFix/>
          </a:blip>
          <a:srcRect b="0" l="0" r="0" t="0"/>
          <a:stretch/>
        </p:blipFill>
        <p:spPr>
          <a:xfrm>
            <a:off x="159158" y="4449093"/>
            <a:ext cx="1433196" cy="1232586"/>
          </a:xfrm>
          <a:prstGeom prst="rect">
            <a:avLst/>
          </a:prstGeom>
          <a:noFill/>
          <a:ln>
            <a:noFill/>
          </a:ln>
        </p:spPr>
      </p:pic>
      <p:cxnSp>
        <p:nvCxnSpPr>
          <p:cNvPr id="176" name="Google Shape;176;p29"/>
          <p:cNvCxnSpPr/>
          <p:nvPr/>
        </p:nvCxnSpPr>
        <p:spPr>
          <a:xfrm flipH="1" rot="10800000">
            <a:off x="1760621" y="4023887"/>
            <a:ext cx="852567" cy="1079203"/>
          </a:xfrm>
          <a:prstGeom prst="straightConnector1">
            <a:avLst/>
          </a:prstGeom>
          <a:noFill/>
          <a:ln cap="flat" cmpd="sng" w="25400">
            <a:solidFill>
              <a:srgbClr val="000000"/>
            </a:solidFill>
            <a:prstDash val="solid"/>
            <a:miter lim="400000"/>
            <a:headEnd len="sm" w="sm" type="none"/>
            <a:tailEnd len="med" w="med" type="triangle"/>
          </a:ln>
        </p:spPr>
      </p:cxnSp>
      <p:cxnSp>
        <p:nvCxnSpPr>
          <p:cNvPr id="177" name="Google Shape;177;p29"/>
          <p:cNvCxnSpPr/>
          <p:nvPr/>
        </p:nvCxnSpPr>
        <p:spPr>
          <a:xfrm>
            <a:off x="1754647" y="5207201"/>
            <a:ext cx="100702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178" name="Google Shape;178;p29"/>
          <p:cNvCxnSpPr/>
          <p:nvPr/>
        </p:nvCxnSpPr>
        <p:spPr>
          <a:xfrm>
            <a:off x="1805479" y="5308863"/>
            <a:ext cx="763849" cy="1274111"/>
          </a:xfrm>
          <a:prstGeom prst="straightConnector1">
            <a:avLst/>
          </a:prstGeom>
          <a:noFill/>
          <a:ln cap="flat" cmpd="sng" w="25400">
            <a:solidFill>
              <a:srgbClr val="000000"/>
            </a:solidFill>
            <a:prstDash val="solid"/>
            <a:miter lim="400000"/>
            <a:headEnd len="sm" w="sm" type="none"/>
            <a:tailEnd len="med" w="med" type="triangle"/>
          </a:ln>
        </p:spPr>
      </p:cxnSp>
      <p:pic>
        <p:nvPicPr>
          <p:cNvPr descr="a2" id="179" name="Google Shape;179;p29"/>
          <p:cNvPicPr preferRelativeResize="0"/>
          <p:nvPr/>
        </p:nvPicPr>
        <p:blipFill rotWithShape="1">
          <a:blip r:embed="rId4">
            <a:alphaModFix/>
          </a:blip>
          <a:srcRect b="0" l="0" r="0" t="0"/>
          <a:stretch/>
        </p:blipFill>
        <p:spPr>
          <a:xfrm>
            <a:off x="3322574" y="3281903"/>
            <a:ext cx="1631549" cy="1390524"/>
          </a:xfrm>
          <a:prstGeom prst="rect">
            <a:avLst/>
          </a:prstGeom>
          <a:noFill/>
          <a:ln>
            <a:noFill/>
          </a:ln>
        </p:spPr>
      </p:pic>
      <p:sp>
        <p:nvSpPr>
          <p:cNvPr id="180" name="Google Shape;180;p29"/>
          <p:cNvSpPr txBox="1"/>
          <p:nvPr/>
        </p:nvSpPr>
        <p:spPr>
          <a:xfrm>
            <a:off x="2701032" y="3669376"/>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.1*</a:t>
            </a:r>
            <a:endParaRPr/>
          </a:p>
        </p:txBody>
      </p:sp>
      <p:sp>
        <p:nvSpPr>
          <p:cNvPr id="181" name="Google Shape;181;p29"/>
          <p:cNvSpPr txBox="1"/>
          <p:nvPr/>
        </p:nvSpPr>
        <p:spPr>
          <a:xfrm>
            <a:off x="2701032" y="4898859"/>
            <a:ext cx="6858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.3*</a:t>
            </a:r>
            <a:endParaRPr/>
          </a:p>
        </p:txBody>
      </p:sp>
      <p:pic>
        <p:nvPicPr>
          <p:cNvPr descr="a4" id="182" name="Google Shape;182;p29"/>
          <p:cNvPicPr preferRelativeResize="0"/>
          <p:nvPr/>
        </p:nvPicPr>
        <p:blipFill rotWithShape="1">
          <a:blip r:embed="rId5">
            <a:alphaModFix/>
          </a:blip>
          <a:srcRect b="0" l="0" r="0" t="0"/>
          <a:stretch/>
        </p:blipFill>
        <p:spPr>
          <a:xfrm>
            <a:off x="3360960" y="4741535"/>
            <a:ext cx="1637613" cy="1390525"/>
          </a:xfrm>
          <a:prstGeom prst="rect">
            <a:avLst/>
          </a:prstGeom>
          <a:noFill/>
          <a:ln>
            <a:noFill/>
          </a:ln>
        </p:spPr>
      </p:pic>
      <p:sp>
        <p:nvSpPr>
          <p:cNvPr id="183" name="Google Shape;183;p29"/>
          <p:cNvSpPr txBox="1"/>
          <p:nvPr/>
        </p:nvSpPr>
        <p:spPr>
          <a:xfrm>
            <a:off x="3852598" y="6217229"/>
            <a:ext cx="571501"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cxnSp>
        <p:nvCxnSpPr>
          <p:cNvPr id="184" name="Google Shape;184;p29"/>
          <p:cNvCxnSpPr/>
          <p:nvPr/>
        </p:nvCxnSpPr>
        <p:spPr>
          <a:xfrm>
            <a:off x="5144911" y="3977165"/>
            <a:ext cx="572609" cy="1"/>
          </a:xfrm>
          <a:prstGeom prst="straightConnector1">
            <a:avLst/>
          </a:prstGeom>
          <a:noFill/>
          <a:ln cap="flat" cmpd="sng" w="25400">
            <a:solidFill>
              <a:srgbClr val="000000"/>
            </a:solidFill>
            <a:prstDash val="solid"/>
            <a:miter lim="400000"/>
            <a:headEnd len="sm" w="sm" type="none"/>
            <a:tailEnd len="med" w="med" type="triangle"/>
          </a:ln>
        </p:spPr>
      </p:cxnSp>
      <p:sp>
        <p:nvSpPr>
          <p:cNvPr id="185" name="Google Shape;185;p29"/>
          <p:cNvSpPr/>
          <p:nvPr/>
        </p:nvSpPr>
        <p:spPr>
          <a:xfrm>
            <a:off x="5775849" y="3672517"/>
            <a:ext cx="1005827" cy="2722556"/>
          </a:xfrm>
          <a:prstGeom prst="rect">
            <a:avLst/>
          </a:prstGeom>
          <a:blipFill rotWithShape="1">
            <a:blip r:embed="rId6">
              <a:alphaModFix/>
            </a:blip>
            <a:stretch>
              <a:fillRect b="0" l="0" r="0" t="0"/>
            </a:stretch>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a2" id="186" name="Google Shape;186;p29"/>
          <p:cNvPicPr preferRelativeResize="0"/>
          <p:nvPr/>
        </p:nvPicPr>
        <p:blipFill rotWithShape="1">
          <a:blip r:embed="rId4">
            <a:alphaModFix/>
          </a:blip>
          <a:srcRect b="0" l="0" r="0" t="0"/>
          <a:stretch/>
        </p:blipFill>
        <p:spPr>
          <a:xfrm>
            <a:off x="8249243" y="3284682"/>
            <a:ext cx="1625029" cy="1384967"/>
          </a:xfrm>
          <a:prstGeom prst="rect">
            <a:avLst/>
          </a:prstGeom>
          <a:noFill/>
          <a:ln>
            <a:noFill/>
          </a:ln>
        </p:spPr>
      </p:pic>
      <p:cxnSp>
        <p:nvCxnSpPr>
          <p:cNvPr id="187" name="Google Shape;187;p29"/>
          <p:cNvCxnSpPr/>
          <p:nvPr/>
        </p:nvCxnSpPr>
        <p:spPr>
          <a:xfrm>
            <a:off x="6824485" y="3992775"/>
            <a:ext cx="492895" cy="1"/>
          </a:xfrm>
          <a:prstGeom prst="straightConnector1">
            <a:avLst/>
          </a:prstGeom>
          <a:noFill/>
          <a:ln cap="flat" cmpd="sng" w="25400">
            <a:solidFill>
              <a:srgbClr val="000000"/>
            </a:solidFill>
            <a:prstDash val="solid"/>
            <a:miter lim="400000"/>
            <a:headEnd len="sm" w="sm" type="none"/>
            <a:tailEnd len="med" w="med" type="triangle"/>
          </a:ln>
        </p:spPr>
      </p:cxnSp>
      <p:sp>
        <p:nvSpPr>
          <p:cNvPr id="188" name="Google Shape;188;p29"/>
          <p:cNvSpPr txBox="1"/>
          <p:nvPr/>
        </p:nvSpPr>
        <p:spPr>
          <a:xfrm>
            <a:off x="7360190" y="3681879"/>
            <a:ext cx="9144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.02*</a:t>
            </a:r>
            <a:endParaRPr/>
          </a:p>
        </p:txBody>
      </p:sp>
      <p:sp>
        <p:nvSpPr>
          <p:cNvPr id="189" name="Google Shape;189;p29"/>
          <p:cNvSpPr txBox="1"/>
          <p:nvPr/>
        </p:nvSpPr>
        <p:spPr>
          <a:xfrm>
            <a:off x="6065284" y="3853604"/>
            <a:ext cx="457201" cy="2215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600"/>
              <a:buFont typeface="Times New Roman"/>
              <a:buNone/>
            </a:pPr>
            <a:r>
              <a:rPr b="0" i="0" lang="en-US" sz="3600" u="none" cap="none" strike="noStrike">
                <a:solidFill>
                  <a:srgbClr val="FFFFFF"/>
                </a:solidFill>
                <a:latin typeface="Times New Roman"/>
                <a:ea typeface="Times New Roman"/>
                <a:cs typeface="Times New Roman"/>
                <a:sym typeface="Times New Roman"/>
              </a:rPr>
              <a:t>.2</a:t>
            </a:r>
            <a:endParaRPr/>
          </a:p>
          <a:p>
            <a:pPr indent="0" lvl="0" marL="0" marR="0" rtl="0" algn="ctr">
              <a:lnSpc>
                <a:spcPct val="100000"/>
              </a:lnSpc>
              <a:spcBef>
                <a:spcPts val="0"/>
              </a:spcBef>
              <a:spcAft>
                <a:spcPts val="0"/>
              </a:spcAft>
              <a:buClr>
                <a:srgbClr val="FFFFFF"/>
              </a:buClr>
              <a:buSzPts val="3600"/>
              <a:buFont typeface="Times New Roman"/>
              <a:buNone/>
            </a:pPr>
            <a:r>
              <a:t/>
            </a:r>
            <a:endParaRPr b="0" i="0" sz="3600" u="none" cap="none" strike="noStrik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3600"/>
              <a:buFont typeface="Times New Roman"/>
              <a:buNone/>
            </a:pPr>
            <a:r>
              <a:rPr b="0" i="0" lang="en-US" sz="3600" u="none" cap="none" strike="noStrike">
                <a:solidFill>
                  <a:srgbClr val="FFFFFF"/>
                </a:solidFill>
                <a:latin typeface="Times New Roman"/>
                <a:ea typeface="Times New Roman"/>
                <a:cs typeface="Times New Roman"/>
                <a:sym typeface="Times New Roman"/>
              </a:rPr>
              <a:t>.3</a:t>
            </a:r>
            <a:endParaRPr/>
          </a:p>
        </p:txBody>
      </p:sp>
      <p:cxnSp>
        <p:nvCxnSpPr>
          <p:cNvPr id="190" name="Google Shape;190;p29"/>
          <p:cNvCxnSpPr/>
          <p:nvPr/>
        </p:nvCxnSpPr>
        <p:spPr>
          <a:xfrm flipH="1" rot="10800000">
            <a:off x="5144911" y="5436796"/>
            <a:ext cx="48460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191" name="Google Shape;191;p29"/>
          <p:cNvCxnSpPr/>
          <p:nvPr/>
        </p:nvCxnSpPr>
        <p:spPr>
          <a:xfrm>
            <a:off x="6973701" y="5430024"/>
            <a:ext cx="571501" cy="1"/>
          </a:xfrm>
          <a:prstGeom prst="straightConnector1">
            <a:avLst/>
          </a:prstGeom>
          <a:noFill/>
          <a:ln cap="flat" cmpd="sng" w="25400">
            <a:solidFill>
              <a:srgbClr val="000000"/>
            </a:solidFill>
            <a:prstDash val="solid"/>
            <a:miter lim="400000"/>
            <a:headEnd len="sm" w="sm" type="none"/>
            <a:tailEnd len="med" w="med" type="triangle"/>
          </a:ln>
        </p:spPr>
      </p:cxnSp>
      <p:sp>
        <p:nvSpPr>
          <p:cNvPr id="192" name="Google Shape;192;p29"/>
          <p:cNvSpPr txBox="1"/>
          <p:nvPr/>
        </p:nvSpPr>
        <p:spPr>
          <a:xfrm>
            <a:off x="7360190" y="5129008"/>
            <a:ext cx="9144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.09*</a:t>
            </a:r>
            <a:endParaRPr/>
          </a:p>
        </p:txBody>
      </p:sp>
      <p:pic>
        <p:nvPicPr>
          <p:cNvPr descr="a4" id="193" name="Google Shape;193;p29"/>
          <p:cNvPicPr preferRelativeResize="0"/>
          <p:nvPr/>
        </p:nvPicPr>
        <p:blipFill rotWithShape="1">
          <a:blip r:embed="rId5">
            <a:alphaModFix/>
          </a:blip>
          <a:srcRect b="0" l="0" r="0" t="0"/>
          <a:stretch/>
        </p:blipFill>
        <p:spPr>
          <a:xfrm>
            <a:off x="8242951" y="4741535"/>
            <a:ext cx="1637613" cy="1390525"/>
          </a:xfrm>
          <a:prstGeom prst="rect">
            <a:avLst/>
          </a:prstGeom>
          <a:noFill/>
          <a:ln>
            <a:noFill/>
          </a:ln>
        </p:spPr>
      </p:pic>
      <p:sp>
        <p:nvSpPr>
          <p:cNvPr id="194" name="Google Shape;194;p29"/>
          <p:cNvSpPr txBox="1"/>
          <p:nvPr/>
        </p:nvSpPr>
        <p:spPr>
          <a:xfrm>
            <a:off x="6059306" y="6223560"/>
            <a:ext cx="5715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sp>
        <p:nvSpPr>
          <p:cNvPr id="195" name="Google Shape;195;p29"/>
          <p:cNvSpPr txBox="1"/>
          <p:nvPr/>
        </p:nvSpPr>
        <p:spPr>
          <a:xfrm>
            <a:off x="8776007" y="6223560"/>
            <a:ext cx="571501"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t>
            </a:r>
            <a:endParaRPr/>
          </a:p>
        </p:txBody>
      </p:sp>
      <p:cxnSp>
        <p:nvCxnSpPr>
          <p:cNvPr id="196" name="Google Shape;196;p29"/>
          <p:cNvCxnSpPr/>
          <p:nvPr/>
        </p:nvCxnSpPr>
        <p:spPr>
          <a:xfrm flipH="1" rot="10800000">
            <a:off x="9937538" y="5401259"/>
            <a:ext cx="852567" cy="1079204"/>
          </a:xfrm>
          <a:prstGeom prst="straightConnector1">
            <a:avLst/>
          </a:prstGeom>
          <a:noFill/>
          <a:ln cap="flat" cmpd="sng" w="25400">
            <a:solidFill>
              <a:srgbClr val="000000"/>
            </a:solidFill>
            <a:prstDash val="solid"/>
            <a:miter lim="400000"/>
            <a:headEnd len="sm" w="sm" type="none"/>
            <a:tailEnd len="med" w="med" type="triangle"/>
          </a:ln>
        </p:spPr>
      </p:cxnSp>
      <p:cxnSp>
        <p:nvCxnSpPr>
          <p:cNvPr id="197" name="Google Shape;197;p29"/>
          <p:cNvCxnSpPr/>
          <p:nvPr/>
        </p:nvCxnSpPr>
        <p:spPr>
          <a:xfrm>
            <a:off x="9858441" y="5346332"/>
            <a:ext cx="1007021" cy="1"/>
          </a:xfrm>
          <a:prstGeom prst="straightConnector1">
            <a:avLst/>
          </a:prstGeom>
          <a:noFill/>
          <a:ln cap="flat" cmpd="sng" w="25400">
            <a:solidFill>
              <a:srgbClr val="000000"/>
            </a:solidFill>
            <a:prstDash val="solid"/>
            <a:miter lim="400000"/>
            <a:headEnd len="sm" w="sm" type="none"/>
            <a:tailEnd len="med" w="med" type="triangle"/>
          </a:ln>
        </p:spPr>
      </p:cxnSp>
      <p:cxnSp>
        <p:nvCxnSpPr>
          <p:cNvPr id="198" name="Google Shape;198;p29"/>
          <p:cNvCxnSpPr/>
          <p:nvPr/>
        </p:nvCxnSpPr>
        <p:spPr>
          <a:xfrm>
            <a:off x="9985473" y="3938360"/>
            <a:ext cx="763850" cy="1274111"/>
          </a:xfrm>
          <a:prstGeom prst="straightConnector1">
            <a:avLst/>
          </a:prstGeom>
          <a:noFill/>
          <a:ln cap="flat" cmpd="sng" w="25400">
            <a:solidFill>
              <a:srgbClr val="000000"/>
            </a:solidFill>
            <a:prstDash val="solid"/>
            <a:miter lim="400000"/>
            <a:headEnd len="sm" w="sm" type="none"/>
            <a:tailEnd len="med" w="med" type="triangle"/>
          </a:ln>
        </p:spPr>
      </p:cxnSp>
      <p:pic>
        <p:nvPicPr>
          <p:cNvPr descr="Image" id="199" name="Google Shape;199;p29"/>
          <p:cNvPicPr preferRelativeResize="0"/>
          <p:nvPr/>
        </p:nvPicPr>
        <p:blipFill rotWithShape="1">
          <a:blip r:embed="rId7">
            <a:alphaModFix/>
          </a:blip>
          <a:srcRect b="0" l="0" r="50487" t="0"/>
          <a:stretch/>
        </p:blipFill>
        <p:spPr>
          <a:xfrm>
            <a:off x="11104108" y="4625210"/>
            <a:ext cx="1794005" cy="1442058"/>
          </a:xfrm>
          <a:prstGeom prst="rect">
            <a:avLst/>
          </a:prstGeom>
          <a:noFill/>
          <a:ln cap="flat" cmpd="sng" w="12700">
            <a:solidFill>
              <a:srgbClr val="000000"/>
            </a:solidFill>
            <a:prstDash val="solid"/>
            <a:miter lim="400000"/>
            <a:headEnd len="sm" w="sm" type="none"/>
            <a:tailEnd len="sm" w="sm" type="none"/>
          </a:ln>
        </p:spPr>
      </p:pic>
      <p:sp>
        <p:nvSpPr>
          <p:cNvPr id="200" name="Google Shape;200;p29"/>
          <p:cNvSpPr txBox="1"/>
          <p:nvPr/>
        </p:nvSpPr>
        <p:spPr>
          <a:xfrm>
            <a:off x="3313493" y="2633968"/>
            <a:ext cx="1732547" cy="5420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Projection</a:t>
            </a:r>
            <a:endParaRPr/>
          </a:p>
        </p:txBody>
      </p:sp>
      <p:sp>
        <p:nvSpPr>
          <p:cNvPr id="201" name="Google Shape;201;p29"/>
          <p:cNvSpPr txBox="1"/>
          <p:nvPr/>
        </p:nvSpPr>
        <p:spPr>
          <a:xfrm>
            <a:off x="5697452" y="2633968"/>
            <a:ext cx="1295209" cy="5420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Scaling</a:t>
            </a:r>
            <a:endParaRPr/>
          </a:p>
        </p:txBody>
      </p:sp>
      <p:sp>
        <p:nvSpPr>
          <p:cNvPr id="202" name="Google Shape;202;p29"/>
          <p:cNvSpPr txBox="1"/>
          <p:nvPr/>
        </p:nvSpPr>
        <p:spPr>
          <a:xfrm>
            <a:off x="7812838" y="2633967"/>
            <a:ext cx="2497839" cy="54207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Times New Roman"/>
              <a:buNone/>
            </a:pPr>
            <a:r>
              <a:rPr b="0" i="0" lang="en-US" sz="3100" u="none" cap="none" strike="noStrike">
                <a:solidFill>
                  <a:srgbClr val="000000"/>
                </a:solidFill>
                <a:latin typeface="Times New Roman"/>
                <a:ea typeface="Times New Roman"/>
                <a:cs typeface="Times New Roman"/>
                <a:sym typeface="Times New Roman"/>
              </a:rPr>
              <a:t>Reconstruction</a:t>
            </a:r>
            <a:endParaRPr/>
          </a:p>
        </p:txBody>
      </p:sp>
      <p:sp>
        <p:nvSpPr>
          <p:cNvPr id="203" name="Google Shape;203;p29"/>
          <p:cNvSpPr txBox="1"/>
          <p:nvPr/>
        </p:nvSpPr>
        <p:spPr>
          <a:xfrm>
            <a:off x="2375768" y="7809796"/>
            <a:ext cx="8253264"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“Replace convolutions with multiplications”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3"/>
          <p:cNvSpPr txBox="1"/>
          <p:nvPr/>
        </p:nvSpPr>
        <p:spPr>
          <a:xfrm>
            <a:off x="1270542" y="496079"/>
            <a:ext cx="99279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lang="en-US" sz="3600">
                <a:latin typeface="Times New Roman"/>
                <a:ea typeface="Times New Roman"/>
                <a:cs typeface="Times New Roman"/>
                <a:sym typeface="Times New Roman"/>
              </a:rPr>
              <a:t>Avoiding aliasing by thinking in frequencies </a:t>
            </a:r>
            <a:endParaRPr/>
          </a:p>
        </p:txBody>
      </p:sp>
      <p:pic>
        <p:nvPicPr>
          <p:cNvPr id="893" name="Google Shape;893;p83"/>
          <p:cNvPicPr preferRelativeResize="0"/>
          <p:nvPr/>
        </p:nvPicPr>
        <p:blipFill>
          <a:blip r:embed="rId3">
            <a:alphaModFix/>
          </a:blip>
          <a:stretch>
            <a:fillRect/>
          </a:stretch>
        </p:blipFill>
        <p:spPr>
          <a:xfrm>
            <a:off x="292750" y="1932597"/>
            <a:ext cx="12419301" cy="6209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4"/>
          <p:cNvSpPr txBox="1"/>
          <p:nvPr/>
        </p:nvSpPr>
        <p:spPr>
          <a:xfrm>
            <a:off x="1270542" y="496079"/>
            <a:ext cx="99279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lang="en-US" sz="3600">
                <a:latin typeface="Times New Roman"/>
                <a:ea typeface="Times New Roman"/>
                <a:cs typeface="Times New Roman"/>
                <a:sym typeface="Times New Roman"/>
              </a:rPr>
              <a:t>Avoiding aliasing by thinking in frequencies </a:t>
            </a:r>
            <a:endParaRPr/>
          </a:p>
        </p:txBody>
      </p:sp>
      <p:pic>
        <p:nvPicPr>
          <p:cNvPr id="899" name="Google Shape;899;p84"/>
          <p:cNvPicPr preferRelativeResize="0"/>
          <p:nvPr/>
        </p:nvPicPr>
        <p:blipFill>
          <a:blip r:embed="rId3">
            <a:alphaModFix/>
          </a:blip>
          <a:stretch>
            <a:fillRect/>
          </a:stretch>
        </p:blipFill>
        <p:spPr>
          <a:xfrm>
            <a:off x="76200" y="1946847"/>
            <a:ext cx="12852400" cy="642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952500" y="307777"/>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Light"/>
              <a:buNone/>
            </a:pPr>
            <a:r>
              <a:rPr b="0" i="0" lang="en-US" sz="8000" u="none" cap="none" strike="noStrike">
                <a:solidFill>
                  <a:srgbClr val="000000"/>
                </a:solidFill>
                <a:latin typeface="Helvetica Neue Light"/>
                <a:ea typeface="Helvetica Neue Light"/>
                <a:cs typeface="Helvetica Neue Light"/>
                <a:sym typeface="Helvetica Neue Light"/>
              </a:rPr>
              <a:t>Background: sinusoids</a:t>
            </a:r>
            <a:endParaRPr/>
          </a:p>
        </p:txBody>
      </p:sp>
      <p:pic>
        <p:nvPicPr>
          <p:cNvPr descr="Image" id="209" name="Google Shape;209;p30"/>
          <p:cNvPicPr preferRelativeResize="0"/>
          <p:nvPr/>
        </p:nvPicPr>
        <p:blipFill rotWithShape="1">
          <a:blip r:embed="rId3">
            <a:alphaModFix/>
          </a:blip>
          <a:srcRect b="0" l="0" r="0" t="0"/>
          <a:stretch/>
        </p:blipFill>
        <p:spPr>
          <a:xfrm>
            <a:off x="5216313" y="2926080"/>
            <a:ext cx="3175001" cy="2540001"/>
          </a:xfrm>
          <a:prstGeom prst="rect">
            <a:avLst/>
          </a:prstGeom>
          <a:noFill/>
          <a:ln>
            <a:noFill/>
          </a:ln>
        </p:spPr>
      </p:pic>
      <p:sp>
        <p:nvSpPr>
          <p:cNvPr id="210" name="Google Shape;210;p30"/>
          <p:cNvSpPr/>
          <p:nvPr/>
        </p:nvSpPr>
        <p:spPr>
          <a:xfrm>
            <a:off x="5603939" y="2933499"/>
            <a:ext cx="321035"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1" name="Google Shape;211;p30"/>
          <p:cNvSpPr/>
          <p:nvPr/>
        </p:nvSpPr>
        <p:spPr>
          <a:xfrm>
            <a:off x="5466779" y="3040179"/>
            <a:ext cx="321035"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2" name="Google Shape;212;p30"/>
          <p:cNvSpPr/>
          <p:nvPr/>
        </p:nvSpPr>
        <p:spPr>
          <a:xfrm>
            <a:off x="8143939" y="4203499"/>
            <a:ext cx="321034"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30"/>
          <p:cNvSpPr/>
          <p:nvPr/>
        </p:nvSpPr>
        <p:spPr>
          <a:xfrm>
            <a:off x="6520055" y="4772115"/>
            <a:ext cx="321034" cy="356316"/>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4" name="Google Shape;214;p30"/>
          <p:cNvSpPr/>
          <p:nvPr/>
        </p:nvSpPr>
        <p:spPr>
          <a:xfrm>
            <a:off x="6211846" y="3609139"/>
            <a:ext cx="321035" cy="35631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5" name="Google Shape;215;p30"/>
          <p:cNvSpPr txBox="1"/>
          <p:nvPr/>
        </p:nvSpPr>
        <p:spPr>
          <a:xfrm>
            <a:off x="6150125" y="3396324"/>
            <a:ext cx="44447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a:t>
            </a:r>
            <a:endParaRPr/>
          </a:p>
        </p:txBody>
      </p:sp>
      <p:sp>
        <p:nvSpPr>
          <p:cNvPr id="216" name="Google Shape;216;p30"/>
          <p:cNvSpPr/>
          <p:nvPr/>
        </p:nvSpPr>
        <p:spPr>
          <a:xfrm>
            <a:off x="5695713" y="4686258"/>
            <a:ext cx="180574" cy="17243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17" name="Google Shape;217;p30"/>
          <p:cNvSpPr txBox="1"/>
          <p:nvPr/>
        </p:nvSpPr>
        <p:spPr>
          <a:xfrm>
            <a:off x="8413737" y="3984719"/>
            <a:ext cx="24132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t</a:t>
            </a:r>
            <a:endParaRPr/>
          </a:p>
        </p:txBody>
      </p:sp>
      <p:pic>
        <p:nvPicPr>
          <p:cNvPr descr="Image" id="218" name="Google Shape;218;p30"/>
          <p:cNvPicPr preferRelativeResize="0"/>
          <p:nvPr/>
        </p:nvPicPr>
        <p:blipFill rotWithShape="1">
          <a:blip r:embed="rId4">
            <a:alphaModFix/>
          </a:blip>
          <a:srcRect b="0" l="0" r="0" t="0"/>
          <a:stretch/>
        </p:blipFill>
        <p:spPr>
          <a:xfrm>
            <a:off x="5637456" y="4415564"/>
            <a:ext cx="254001" cy="419101"/>
          </a:xfrm>
          <a:prstGeom prst="rect">
            <a:avLst/>
          </a:prstGeom>
          <a:noFill/>
          <a:ln>
            <a:noFill/>
          </a:ln>
        </p:spPr>
      </p:pic>
      <p:sp>
        <p:nvSpPr>
          <p:cNvPr id="219" name="Google Shape;219;p30"/>
          <p:cNvSpPr txBox="1"/>
          <p:nvPr/>
        </p:nvSpPr>
        <p:spPr>
          <a:xfrm>
            <a:off x="5436961" y="2316786"/>
            <a:ext cx="698079"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f(t)</a:t>
            </a:r>
            <a:endParaRPr/>
          </a:p>
        </p:txBody>
      </p:sp>
      <p:sp>
        <p:nvSpPr>
          <p:cNvPr id="220" name="Google Shape;220;p30"/>
          <p:cNvSpPr txBox="1"/>
          <p:nvPr/>
        </p:nvSpPr>
        <p:spPr>
          <a:xfrm>
            <a:off x="3581446" y="6754345"/>
            <a:ext cx="4708452" cy="130569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A: amplitude</a:t>
            </a:r>
            <a:endParaRPr/>
          </a:p>
          <a:p>
            <a:pPr indent="0" lvl="0" marL="0" marR="0" rtl="0" algn="l">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   : phase</a:t>
            </a:r>
            <a:endParaRPr/>
          </a:p>
          <a:p>
            <a:pPr indent="0" lvl="0" marL="0" marR="0" rtl="0" algn="l">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  f: frequency (cycles in t=1 sec)</a:t>
            </a:r>
            <a:endParaRPr/>
          </a:p>
        </p:txBody>
      </p:sp>
      <p:pic>
        <p:nvPicPr>
          <p:cNvPr descr="Image" id="221" name="Google Shape;221;p30"/>
          <p:cNvPicPr preferRelativeResize="0"/>
          <p:nvPr/>
        </p:nvPicPr>
        <p:blipFill rotWithShape="1">
          <a:blip r:embed="rId5">
            <a:alphaModFix/>
          </a:blip>
          <a:srcRect b="0" l="0" r="0" t="0"/>
          <a:stretch/>
        </p:blipFill>
        <p:spPr>
          <a:xfrm>
            <a:off x="6381750" y="4778082"/>
            <a:ext cx="241300" cy="330201"/>
          </a:xfrm>
          <a:prstGeom prst="rect">
            <a:avLst/>
          </a:prstGeom>
          <a:noFill/>
          <a:ln>
            <a:noFill/>
          </a:ln>
        </p:spPr>
      </p:pic>
      <p:pic>
        <p:nvPicPr>
          <p:cNvPr descr="Image" id="222" name="Google Shape;222;p30"/>
          <p:cNvPicPr preferRelativeResize="0"/>
          <p:nvPr/>
        </p:nvPicPr>
        <p:blipFill rotWithShape="1">
          <a:blip r:embed="rId4">
            <a:alphaModFix/>
          </a:blip>
          <a:srcRect b="0" l="0" r="0" t="0"/>
          <a:stretch/>
        </p:blipFill>
        <p:spPr>
          <a:xfrm>
            <a:off x="3668979" y="7290249"/>
            <a:ext cx="180573" cy="297946"/>
          </a:xfrm>
          <a:prstGeom prst="rect">
            <a:avLst/>
          </a:prstGeom>
          <a:noFill/>
          <a:ln>
            <a:noFill/>
          </a:ln>
        </p:spPr>
      </p:pic>
      <p:sp>
        <p:nvSpPr>
          <p:cNvPr id="223" name="Google Shape;223;p30"/>
          <p:cNvSpPr txBox="1"/>
          <p:nvPr/>
        </p:nvSpPr>
        <p:spPr>
          <a:xfrm>
            <a:off x="4850779" y="8038020"/>
            <a:ext cx="2547021" cy="44371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 (angular freqency)</a:t>
            </a:r>
            <a:endParaRPr/>
          </a:p>
        </p:txBody>
      </p:sp>
      <p:pic>
        <p:nvPicPr>
          <p:cNvPr descr="Image" id="224" name="Google Shape;224;p30"/>
          <p:cNvPicPr preferRelativeResize="0"/>
          <p:nvPr/>
        </p:nvPicPr>
        <p:blipFill rotWithShape="1">
          <a:blip r:embed="rId6">
            <a:alphaModFix/>
          </a:blip>
          <a:srcRect b="0" l="0" r="0" t="0"/>
          <a:stretch/>
        </p:blipFill>
        <p:spPr>
          <a:xfrm>
            <a:off x="3668910" y="8094419"/>
            <a:ext cx="1194703" cy="356315"/>
          </a:xfrm>
          <a:prstGeom prst="rect">
            <a:avLst/>
          </a:prstGeom>
          <a:noFill/>
          <a:ln>
            <a:noFill/>
          </a:ln>
        </p:spPr>
      </p:pic>
      <p:pic>
        <p:nvPicPr>
          <p:cNvPr descr="Image" id="225" name="Google Shape;225;p30"/>
          <p:cNvPicPr preferRelativeResize="0"/>
          <p:nvPr/>
        </p:nvPicPr>
        <p:blipFill rotWithShape="1">
          <a:blip r:embed="rId7">
            <a:alphaModFix/>
          </a:blip>
          <a:srcRect b="0" l="0" r="0" t="0"/>
          <a:stretch/>
        </p:blipFill>
        <p:spPr>
          <a:xfrm>
            <a:off x="3807089" y="8516338"/>
            <a:ext cx="587857" cy="634885"/>
          </a:xfrm>
          <a:prstGeom prst="rect">
            <a:avLst/>
          </a:prstGeom>
          <a:noFill/>
          <a:ln>
            <a:noFill/>
          </a:ln>
        </p:spPr>
      </p:pic>
      <p:sp>
        <p:nvSpPr>
          <p:cNvPr id="226" name="Google Shape;226;p30"/>
          <p:cNvSpPr txBox="1"/>
          <p:nvPr/>
        </p:nvSpPr>
        <p:spPr>
          <a:xfrm>
            <a:off x="4518471" y="8623018"/>
            <a:ext cx="1789237"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(wavelength)</a:t>
            </a:r>
            <a:endParaRPr/>
          </a:p>
        </p:txBody>
      </p:sp>
      <p:sp>
        <p:nvSpPr>
          <p:cNvPr id="227" name="Google Shape;227;p30"/>
          <p:cNvSpPr/>
          <p:nvPr/>
        </p:nvSpPr>
        <p:spPr>
          <a:xfrm>
            <a:off x="4174066" y="8084984"/>
            <a:ext cx="3223868" cy="119589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 id="228" name="Google Shape;228;p30"/>
          <p:cNvPicPr preferRelativeResize="0"/>
          <p:nvPr/>
        </p:nvPicPr>
        <p:blipFill rotWithShape="1">
          <a:blip r:embed="rId8">
            <a:alphaModFix/>
          </a:blip>
          <a:srcRect b="0" l="0" r="0" t="0"/>
          <a:stretch/>
        </p:blipFill>
        <p:spPr>
          <a:xfrm>
            <a:off x="2667000" y="5571566"/>
            <a:ext cx="7670800" cy="469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7"/>
                                        </p:tgtEl>
                                      </p:cBhvr>
                                    </p:animEffect>
                                    <p:set>
                                      <p:cBhvr>
                                        <p:cTn dur="1" fill="hold">
                                          <p:stCondLst>
                                            <p:cond delay="5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952500" y="117456"/>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719"/>
              <a:buFont typeface="Helvetica Neue Light"/>
              <a:buNone/>
            </a:pPr>
            <a:r>
              <a:rPr lang="en-US" sz="6719"/>
              <a:t>Background: </a:t>
            </a:r>
            <a:endParaRPr/>
          </a:p>
          <a:p>
            <a:pPr indent="0" lvl="0" marL="0" rtl="0" algn="ctr">
              <a:lnSpc>
                <a:spcPct val="100000"/>
              </a:lnSpc>
              <a:spcBef>
                <a:spcPts val="0"/>
              </a:spcBef>
              <a:spcAft>
                <a:spcPts val="0"/>
              </a:spcAft>
              <a:buClr>
                <a:srgbClr val="000000"/>
              </a:buClr>
              <a:buSzPts val="6719"/>
              <a:buFont typeface="Helvetica Neue Light"/>
              <a:buNone/>
            </a:pPr>
            <a:r>
              <a:rPr lang="en-US" sz="6719"/>
              <a:t>complex numbers</a:t>
            </a:r>
            <a:endParaRPr/>
          </a:p>
        </p:txBody>
      </p:sp>
      <p:sp>
        <p:nvSpPr>
          <p:cNvPr id="234" name="Google Shape;234;p31"/>
          <p:cNvSpPr txBox="1"/>
          <p:nvPr/>
        </p:nvSpPr>
        <p:spPr>
          <a:xfrm>
            <a:off x="8890042" y="4232595"/>
            <a:ext cx="3269352" cy="41939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300"/>
              <a:buFont typeface="Times New Roman"/>
              <a:buNone/>
            </a:pPr>
            <a:r>
              <a:rPr b="0" i="0" lang="en-US" sz="2300" u="none" cap="none" strike="noStrike">
                <a:solidFill>
                  <a:srgbClr val="000000"/>
                </a:solidFill>
                <a:latin typeface="Times New Roman"/>
                <a:ea typeface="Times New Roman"/>
                <a:cs typeface="Times New Roman"/>
                <a:sym typeface="Times New Roman"/>
              </a:rPr>
              <a:t>(will use “j” instead of “i”)</a:t>
            </a:r>
            <a:endParaRPr/>
          </a:p>
        </p:txBody>
      </p:sp>
      <p:sp>
        <p:nvSpPr>
          <p:cNvPr id="235" name="Google Shape;235;p31"/>
          <p:cNvSpPr txBox="1"/>
          <p:nvPr/>
        </p:nvSpPr>
        <p:spPr>
          <a:xfrm>
            <a:off x="1233177" y="6868176"/>
            <a:ext cx="5661646" cy="6155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Alternative parameterizations:</a:t>
            </a:r>
            <a:endParaRPr/>
          </a:p>
        </p:txBody>
      </p:sp>
      <p:pic>
        <p:nvPicPr>
          <p:cNvPr descr="Image" id="236" name="Google Shape;236;p31"/>
          <p:cNvPicPr preferRelativeResize="0"/>
          <p:nvPr/>
        </p:nvPicPr>
        <p:blipFill rotWithShape="1">
          <a:blip r:embed="rId3">
            <a:alphaModFix/>
          </a:blip>
          <a:srcRect b="35362" l="0" r="0" t="0"/>
          <a:stretch/>
        </p:blipFill>
        <p:spPr>
          <a:xfrm>
            <a:off x="4612807" y="8236875"/>
            <a:ext cx="3365501" cy="883193"/>
          </a:xfrm>
          <a:prstGeom prst="rect">
            <a:avLst/>
          </a:prstGeom>
          <a:noFill/>
          <a:ln>
            <a:noFill/>
          </a:ln>
        </p:spPr>
      </p:pic>
      <p:sp>
        <p:nvSpPr>
          <p:cNvPr id="237" name="Google Shape;237;p31"/>
          <p:cNvSpPr txBox="1"/>
          <p:nvPr/>
        </p:nvSpPr>
        <p:spPr>
          <a:xfrm>
            <a:off x="8474418" y="7671392"/>
            <a:ext cx="2321298" cy="44371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Times New Roman"/>
                <a:ea typeface="Times New Roman"/>
                <a:cs typeface="Times New Roman"/>
                <a:sym typeface="Times New Roman"/>
              </a:rPr>
              <a:t>(Euler’s formula)</a:t>
            </a:r>
            <a:endParaRPr/>
          </a:p>
        </p:txBody>
      </p:sp>
      <p:pic>
        <p:nvPicPr>
          <p:cNvPr descr="Image" id="238" name="Google Shape;238;p31"/>
          <p:cNvPicPr preferRelativeResize="0"/>
          <p:nvPr/>
        </p:nvPicPr>
        <p:blipFill rotWithShape="1">
          <a:blip r:embed="rId4">
            <a:alphaModFix/>
          </a:blip>
          <a:srcRect b="0" l="0" r="0" t="0"/>
          <a:stretch/>
        </p:blipFill>
        <p:spPr>
          <a:xfrm>
            <a:off x="4740499" y="2254844"/>
            <a:ext cx="3110116" cy="4374895"/>
          </a:xfrm>
          <a:prstGeom prst="rect">
            <a:avLst/>
          </a:prstGeom>
          <a:noFill/>
          <a:ln>
            <a:noFill/>
          </a:ln>
        </p:spPr>
      </p:pic>
      <p:sp>
        <p:nvSpPr>
          <p:cNvPr id="239" name="Google Shape;239;p31"/>
          <p:cNvSpPr/>
          <p:nvPr/>
        </p:nvSpPr>
        <p:spPr>
          <a:xfrm>
            <a:off x="5711357" y="4697865"/>
            <a:ext cx="342901" cy="342901"/>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40" name="Google Shape;240;p31"/>
          <p:cNvSpPr/>
          <p:nvPr/>
        </p:nvSpPr>
        <p:spPr>
          <a:xfrm>
            <a:off x="5800257" y="4245441"/>
            <a:ext cx="342901" cy="342901"/>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 id="241" name="Google Shape;241;p31"/>
          <p:cNvPicPr preferRelativeResize="0"/>
          <p:nvPr/>
        </p:nvPicPr>
        <p:blipFill rotWithShape="1">
          <a:blip r:embed="rId5">
            <a:alphaModFix/>
          </a:blip>
          <a:srcRect b="0" l="0" r="0" t="0"/>
          <a:stretch/>
        </p:blipFill>
        <p:spPr>
          <a:xfrm>
            <a:off x="5857407" y="4176759"/>
            <a:ext cx="203201" cy="342901"/>
          </a:xfrm>
          <a:prstGeom prst="rect">
            <a:avLst/>
          </a:prstGeom>
          <a:noFill/>
          <a:ln>
            <a:noFill/>
          </a:ln>
        </p:spPr>
      </p:pic>
      <p:sp>
        <p:nvSpPr>
          <p:cNvPr id="242" name="Google Shape;242;p31"/>
          <p:cNvSpPr/>
          <p:nvPr/>
        </p:nvSpPr>
        <p:spPr>
          <a:xfrm>
            <a:off x="5501807" y="4667256"/>
            <a:ext cx="1317427" cy="1874937"/>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43" name="Google Shape;243;p31"/>
          <p:cNvSpPr/>
          <p:nvPr/>
        </p:nvSpPr>
        <p:spPr>
          <a:xfrm>
            <a:off x="4959080" y="5063983"/>
            <a:ext cx="2672954" cy="1663998"/>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44" name="Google Shape;244;p31"/>
          <p:cNvSpPr/>
          <p:nvPr/>
        </p:nvSpPr>
        <p:spPr>
          <a:xfrm>
            <a:off x="5204023" y="4696525"/>
            <a:ext cx="342901" cy="1663999"/>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 id="245" name="Google Shape;245;p31"/>
          <p:cNvPicPr preferRelativeResize="0"/>
          <p:nvPr/>
        </p:nvPicPr>
        <p:blipFill rotWithShape="1">
          <a:blip r:embed="rId6">
            <a:alphaModFix/>
          </a:blip>
          <a:srcRect b="0" l="0" r="0" t="0"/>
          <a:stretch/>
        </p:blipFill>
        <p:spPr>
          <a:xfrm>
            <a:off x="7023401" y="6866494"/>
            <a:ext cx="3479801" cy="520701"/>
          </a:xfrm>
          <a:prstGeom prst="rect">
            <a:avLst/>
          </a:prstGeom>
          <a:noFill/>
          <a:ln>
            <a:noFill/>
          </a:ln>
        </p:spPr>
      </p:pic>
      <p:pic>
        <p:nvPicPr>
          <p:cNvPr descr="Image" id="246" name="Google Shape;246;p31"/>
          <p:cNvPicPr preferRelativeResize="0"/>
          <p:nvPr/>
        </p:nvPicPr>
        <p:blipFill rotWithShape="1">
          <a:blip r:embed="rId7">
            <a:alphaModFix/>
          </a:blip>
          <a:srcRect b="0" l="0" r="0" t="0"/>
          <a:stretch/>
        </p:blipFill>
        <p:spPr>
          <a:xfrm>
            <a:off x="4986799" y="7623950"/>
            <a:ext cx="3305853" cy="454833"/>
          </a:xfrm>
          <a:prstGeom prst="rect">
            <a:avLst/>
          </a:prstGeom>
          <a:noFill/>
          <a:ln>
            <a:noFill/>
          </a:ln>
        </p:spPr>
      </p:pic>
      <p:pic>
        <p:nvPicPr>
          <p:cNvPr descr="Image" id="247" name="Google Shape;247;p31"/>
          <p:cNvPicPr preferRelativeResize="0"/>
          <p:nvPr/>
        </p:nvPicPr>
        <p:blipFill rotWithShape="1">
          <a:blip r:embed="rId8">
            <a:alphaModFix/>
          </a:blip>
          <a:srcRect b="0" l="0" r="0" t="0"/>
          <a:stretch/>
        </p:blipFill>
        <p:spPr>
          <a:xfrm>
            <a:off x="5126359" y="9098395"/>
            <a:ext cx="3191467" cy="419392"/>
          </a:xfrm>
          <a:prstGeom prst="rect">
            <a:avLst/>
          </a:prstGeom>
          <a:noFill/>
          <a:ln>
            <a:noFill/>
          </a:ln>
        </p:spPr>
      </p:pic>
      <p:sp>
        <p:nvSpPr>
          <p:cNvPr id="248" name="Google Shape;248;p31"/>
          <p:cNvSpPr/>
          <p:nvPr/>
        </p:nvSpPr>
        <p:spPr>
          <a:xfrm>
            <a:off x="5868900" y="8242794"/>
            <a:ext cx="2692070" cy="1512054"/>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8"/>
                                        </p:tgtEl>
                                      </p:cBhvr>
                                    </p:animEffect>
                                    <p:set>
                                      <p:cBhvr>
                                        <p:cTn dur="1" fill="hold">
                                          <p:stCondLst>
                                            <p:cond delay="500"/>
                                          </p:stCondLst>
                                        </p:cTn>
                                        <p:tgtEl>
                                          <p:spTgt spid="2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719"/>
              <a:buFont typeface="Helvetica Neue Light"/>
              <a:buNone/>
            </a:pPr>
            <a:r>
              <a:rPr lang="en-US" sz="6719"/>
              <a:t>Background: </a:t>
            </a:r>
            <a:endParaRPr/>
          </a:p>
          <a:p>
            <a:pPr indent="0" lvl="0" marL="0" rtl="0" algn="ctr">
              <a:lnSpc>
                <a:spcPct val="100000"/>
              </a:lnSpc>
              <a:spcBef>
                <a:spcPts val="0"/>
              </a:spcBef>
              <a:spcAft>
                <a:spcPts val="0"/>
              </a:spcAft>
              <a:buClr>
                <a:srgbClr val="000000"/>
              </a:buClr>
              <a:buSzPts val="6719"/>
              <a:buFont typeface="Helvetica Neue Light"/>
              <a:buNone/>
            </a:pPr>
            <a:r>
              <a:rPr lang="en-US" sz="6719"/>
              <a:t>complex numbers</a:t>
            </a:r>
            <a:endParaRPr/>
          </a:p>
        </p:txBody>
      </p:sp>
      <p:sp>
        <p:nvSpPr>
          <p:cNvPr id="254" name="Google Shape;254;p32"/>
          <p:cNvSpPr txBox="1"/>
          <p:nvPr/>
        </p:nvSpPr>
        <p:spPr>
          <a:xfrm>
            <a:off x="820564" y="5722075"/>
            <a:ext cx="11363672" cy="65695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What’s the product of two complex numbers  and ?</a:t>
            </a:r>
            <a:endParaRPr/>
          </a:p>
        </p:txBody>
      </p:sp>
      <p:sp>
        <p:nvSpPr>
          <p:cNvPr id="255" name="Google Shape;255;p32"/>
          <p:cNvSpPr txBox="1"/>
          <p:nvPr/>
        </p:nvSpPr>
        <p:spPr>
          <a:xfrm>
            <a:off x="1950826" y="7682931"/>
            <a:ext cx="9103148" cy="6155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What’s the inverse of a complex number           ? </a:t>
            </a:r>
            <a:endParaRPr/>
          </a:p>
        </p:txBody>
      </p:sp>
      <p:pic>
        <p:nvPicPr>
          <p:cNvPr descr="Image" id="256" name="Google Shape;256;p32"/>
          <p:cNvPicPr preferRelativeResize="0"/>
          <p:nvPr/>
        </p:nvPicPr>
        <p:blipFill rotWithShape="1">
          <a:blip r:embed="rId3">
            <a:alphaModFix/>
          </a:blip>
          <a:srcRect b="0" l="0" r="0" t="0"/>
          <a:stretch/>
        </p:blipFill>
        <p:spPr>
          <a:xfrm>
            <a:off x="5379834" y="3045801"/>
            <a:ext cx="3491784" cy="1951292"/>
          </a:xfrm>
          <a:prstGeom prst="rect">
            <a:avLst/>
          </a:prstGeom>
          <a:noFill/>
          <a:ln>
            <a:noFill/>
          </a:ln>
        </p:spPr>
      </p:pic>
      <p:grpSp>
        <p:nvGrpSpPr>
          <p:cNvPr id="257" name="Google Shape;257;p32"/>
          <p:cNvGrpSpPr/>
          <p:nvPr/>
        </p:nvGrpSpPr>
        <p:grpSpPr>
          <a:xfrm>
            <a:off x="3470800" y="2941946"/>
            <a:ext cx="1534836" cy="2159001"/>
            <a:chOff x="0" y="0"/>
            <a:chExt cx="1534834" cy="2159000"/>
          </a:xfrm>
        </p:grpSpPr>
        <p:pic>
          <p:nvPicPr>
            <p:cNvPr descr="Image" id="258" name="Google Shape;258;p32"/>
            <p:cNvPicPr preferRelativeResize="0"/>
            <p:nvPr/>
          </p:nvPicPr>
          <p:blipFill rotWithShape="1">
            <a:blip r:embed="rId4">
              <a:alphaModFix/>
            </a:blip>
            <a:srcRect b="0" l="0" r="0" t="0"/>
            <a:stretch/>
          </p:blipFill>
          <p:spPr>
            <a:xfrm>
              <a:off x="0" y="0"/>
              <a:ext cx="1534834" cy="2159000"/>
            </a:xfrm>
            <a:prstGeom prst="rect">
              <a:avLst/>
            </a:prstGeom>
            <a:noFill/>
            <a:ln>
              <a:noFill/>
            </a:ln>
          </p:spPr>
        </p:pic>
        <p:sp>
          <p:nvSpPr>
            <p:cNvPr id="259" name="Google Shape;259;p32"/>
            <p:cNvSpPr/>
            <p:nvPr/>
          </p:nvSpPr>
          <p:spPr>
            <a:xfrm>
              <a:off x="479115" y="1205625"/>
              <a:ext cx="169222" cy="169221"/>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260" name="Google Shape;260;p32"/>
            <p:cNvSpPr/>
            <p:nvPr/>
          </p:nvSpPr>
          <p:spPr>
            <a:xfrm>
              <a:off x="522987" y="982354"/>
              <a:ext cx="169222" cy="169222"/>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descr="Image" id="261" name="Google Shape;261;p32"/>
            <p:cNvPicPr preferRelativeResize="0"/>
            <p:nvPr/>
          </p:nvPicPr>
          <p:blipFill rotWithShape="1">
            <a:blip r:embed="rId5">
              <a:alphaModFix/>
            </a:blip>
            <a:srcRect b="0" l="0" r="0" t="0"/>
            <a:stretch/>
          </p:blipFill>
          <p:spPr>
            <a:xfrm>
              <a:off x="551191" y="948460"/>
              <a:ext cx="100279" cy="169221"/>
            </a:xfrm>
            <a:prstGeom prst="rect">
              <a:avLst/>
            </a:prstGeom>
            <a:noFill/>
            <a:ln>
              <a:noFill/>
            </a:ln>
          </p:spPr>
        </p:pic>
      </p:grpSp>
      <p:pic>
        <p:nvPicPr>
          <p:cNvPr descr="Image" id="262" name="Google Shape;262;p32"/>
          <p:cNvPicPr preferRelativeResize="0"/>
          <p:nvPr/>
        </p:nvPicPr>
        <p:blipFill rotWithShape="1">
          <a:blip r:embed="rId3">
            <a:alphaModFix/>
          </a:blip>
          <a:srcRect b="75577" l="77660" r="0" t="0"/>
          <a:stretch/>
        </p:blipFill>
        <p:spPr>
          <a:xfrm>
            <a:off x="9647398" y="7701658"/>
            <a:ext cx="1176354" cy="718691"/>
          </a:xfrm>
          <a:prstGeom prst="rect">
            <a:avLst/>
          </a:prstGeom>
          <a:noFill/>
          <a:ln>
            <a:noFill/>
          </a:ln>
        </p:spPr>
      </p:pic>
      <p:grpSp>
        <p:nvGrpSpPr>
          <p:cNvPr id="263" name="Google Shape;263;p32"/>
          <p:cNvGrpSpPr/>
          <p:nvPr/>
        </p:nvGrpSpPr>
        <p:grpSpPr>
          <a:xfrm>
            <a:off x="2580102" y="6645526"/>
            <a:ext cx="7340601" cy="2704529"/>
            <a:chOff x="0" y="0"/>
            <a:chExt cx="7340600" cy="2704528"/>
          </a:xfrm>
        </p:grpSpPr>
        <p:pic>
          <p:nvPicPr>
            <p:cNvPr descr="Image" id="264" name="Google Shape;264;p32"/>
            <p:cNvPicPr preferRelativeResize="0"/>
            <p:nvPr/>
          </p:nvPicPr>
          <p:blipFill rotWithShape="1">
            <a:blip r:embed="rId6">
              <a:alphaModFix/>
            </a:blip>
            <a:srcRect b="0" l="0" r="0" t="0"/>
            <a:stretch/>
          </p:blipFill>
          <p:spPr>
            <a:xfrm>
              <a:off x="984250" y="0"/>
              <a:ext cx="5372100" cy="508000"/>
            </a:xfrm>
            <a:prstGeom prst="rect">
              <a:avLst/>
            </a:prstGeom>
            <a:noFill/>
            <a:ln>
              <a:noFill/>
            </a:ln>
          </p:spPr>
        </p:pic>
        <p:pic>
          <p:nvPicPr>
            <p:cNvPr descr="Image" id="265" name="Google Shape;265;p32"/>
            <p:cNvPicPr preferRelativeResize="0"/>
            <p:nvPr/>
          </p:nvPicPr>
          <p:blipFill rotWithShape="1">
            <a:blip r:embed="rId7">
              <a:alphaModFix/>
            </a:blip>
            <a:srcRect b="0" l="0" r="0" t="0"/>
            <a:stretch/>
          </p:blipFill>
          <p:spPr>
            <a:xfrm>
              <a:off x="0" y="1764727"/>
              <a:ext cx="7340600" cy="9398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